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Nunito"/>
      <p:regular r:id="rId34"/>
      <p:bold r:id="rId35"/>
      <p:italic r:id="rId36"/>
      <p:boldItalic r:id="rId37"/>
    </p:embeddedFont>
    <p:embeddedFont>
      <p:font typeface="Source Code Pro"/>
      <p:regular r:id="rId38"/>
      <p:bold r:id="rId39"/>
      <p:italic r:id="rId40"/>
      <p:boldItalic r:id="rId41"/>
    </p:embeddedFont>
    <p:embeddedFont>
      <p:font typeface="Maven Pro"/>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drea Bernini"/>
  <p:cmAuthor clrIdx="1" id="1" initials="" lastIdx="1" name="Donato Stanc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italic.fntdata"/><Relationship Id="rId20" Type="http://schemas.openxmlformats.org/officeDocument/2006/relationships/slide" Target="slides/slide14.xml"/><Relationship Id="rId42" Type="http://schemas.openxmlformats.org/officeDocument/2006/relationships/font" Target="fonts/MavenPro-regular.fntdata"/><Relationship Id="rId41" Type="http://schemas.openxmlformats.org/officeDocument/2006/relationships/font" Target="fonts/SourceCodePro-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MavenPro-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39" Type="http://schemas.openxmlformats.org/officeDocument/2006/relationships/font" Target="fonts/SourceCodePro-bold.fntdata"/><Relationship Id="rId16" Type="http://schemas.openxmlformats.org/officeDocument/2006/relationships/slide" Target="slides/slide10.xml"/><Relationship Id="rId38" Type="http://schemas.openxmlformats.org/officeDocument/2006/relationships/font" Target="fonts/SourceCodePro-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06T14:15:30.891">
    <p:pos x="6000" y="0"/>
    <p:text>FN: The False-negative value for a class will be the sum of values of corresponding rows except for the TP value.
FP: The False-positive value for a class will be the sum of values of the corresponding column except for the TP value.
TN: The True Negative value for a class will be the sum of values of all columns and rows except the values of that class that we are calculating the values for.
TP: The True positive value is where the actual value and predicted value are the same.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6-04T15:40:43.573">
    <p:pos x="3221" y="1171"/>
    <p:text>In teoria qui il massimo locale è quel picco tra 80 e 100 sull'asse k e 0.070 sul silhouette score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0b3e0bcd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0b3e0bcd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0b3e0bcd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0b3e0bcd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0b3e0bc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0b3e0bc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0281a3f6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0281a3f6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0b3e0bc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0b3e0bc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0b3e0bcd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0b3e0bcd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0e75ec6f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0e75ec6f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0ebb475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30ebb475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0ebb47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30ebb47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0ebb4751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0ebb4751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25c8fb43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25c8fb4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416c1954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416c1954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25c8fb43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25c8fb43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325e8af3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325e8af3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416c195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416c195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416c1954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416c1954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416c1954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f416c1954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25c8fb43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25c8fb43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25c8fb4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25c8fb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25c8fb43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25c8fb4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05a4091a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05a4091a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25c8fb43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25c8fb43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05a4091a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05a4091a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0b3e0bc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30b3e0bc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comments" Target="../comments/commen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comments" Target="../comments/commen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35.jpg"/><Relationship Id="rId5" Type="http://schemas.openxmlformats.org/officeDocument/2006/relationships/image" Target="../media/image16.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13"/>
          <p:cNvSpPr txBox="1"/>
          <p:nvPr>
            <p:ph type="title"/>
          </p:nvPr>
        </p:nvSpPr>
        <p:spPr>
          <a:xfrm>
            <a:off x="915425" y="512150"/>
            <a:ext cx="5857800" cy="813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solidFill>
                  <a:srgbClr val="1DB954"/>
                </a:solidFill>
              </a:rPr>
              <a:t>Spotify Tracks</a:t>
            </a:r>
            <a:endParaRPr>
              <a:solidFill>
                <a:srgbClr val="1DB954"/>
              </a:solidFill>
            </a:endParaRPr>
          </a:p>
          <a:p>
            <a:pPr indent="0" lvl="0" marL="0" rtl="0" algn="l">
              <a:spcBef>
                <a:spcPts val="0"/>
              </a:spcBef>
              <a:spcAft>
                <a:spcPts val="0"/>
              </a:spcAft>
              <a:buNone/>
            </a:pPr>
            <a:r>
              <a:t/>
            </a:r>
            <a:endParaRPr sz="1955"/>
          </a:p>
        </p:txBody>
      </p:sp>
      <p:sp>
        <p:nvSpPr>
          <p:cNvPr id="278" name="Google Shape;278;p13"/>
          <p:cNvSpPr txBox="1"/>
          <p:nvPr>
            <p:ph idx="4294967295" type="body"/>
          </p:nvPr>
        </p:nvSpPr>
        <p:spPr>
          <a:xfrm>
            <a:off x="824000" y="3748625"/>
            <a:ext cx="6366900" cy="11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solidFill>
                  <a:srgbClr val="FFFFFF"/>
                </a:solidFill>
              </a:rPr>
              <a:t>Students: </a:t>
            </a:r>
            <a:endParaRPr b="1">
              <a:solidFill>
                <a:srgbClr val="FFFFFF"/>
              </a:solidFill>
            </a:endParaRPr>
          </a:p>
          <a:p>
            <a:pPr indent="-311150" lvl="0" marL="457200" rtl="0" algn="l">
              <a:spcBef>
                <a:spcPts val="1200"/>
              </a:spcBef>
              <a:spcAft>
                <a:spcPts val="0"/>
              </a:spcAft>
              <a:buClr>
                <a:srgbClr val="FFFFFF"/>
              </a:buClr>
              <a:buSzPts val="1300"/>
              <a:buChar char="●"/>
            </a:pPr>
            <a:r>
              <a:rPr b="1" lang="it">
                <a:solidFill>
                  <a:srgbClr val="FFFFFF"/>
                </a:solidFill>
              </a:rPr>
              <a:t>Andrea Bernini - 2021867</a:t>
            </a:r>
            <a:endParaRPr b="1">
              <a:solidFill>
                <a:srgbClr val="FFFFFF"/>
              </a:solidFill>
            </a:endParaRPr>
          </a:p>
          <a:p>
            <a:pPr indent="-311150" lvl="0" marL="457200" rtl="0" algn="l">
              <a:spcBef>
                <a:spcPts val="0"/>
              </a:spcBef>
              <a:spcAft>
                <a:spcPts val="0"/>
              </a:spcAft>
              <a:buClr>
                <a:srgbClr val="FFFFFF"/>
              </a:buClr>
              <a:buSzPts val="1300"/>
              <a:buChar char="●"/>
            </a:pPr>
            <a:r>
              <a:rPr b="1" lang="it">
                <a:solidFill>
                  <a:srgbClr val="FFFFFF"/>
                </a:solidFill>
              </a:rPr>
              <a:t>Donato Francesco Pio Stanco - 2027523</a:t>
            </a:r>
            <a:endParaRPr b="1">
              <a:solidFill>
                <a:srgbClr val="FFFFFF"/>
              </a:solidFill>
            </a:endParaRPr>
          </a:p>
        </p:txBody>
      </p:sp>
      <p:sp>
        <p:nvSpPr>
          <p:cNvPr id="279" name="Google Shape;279;p1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280" name="Google Shape;280;p13"/>
          <p:cNvSpPr txBox="1"/>
          <p:nvPr/>
        </p:nvSpPr>
        <p:spPr>
          <a:xfrm>
            <a:off x="860450" y="1821175"/>
            <a:ext cx="6294000" cy="168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955">
                <a:solidFill>
                  <a:schemeClr val="lt1"/>
                </a:solidFill>
                <a:latin typeface="Maven Pro"/>
                <a:ea typeface="Maven Pro"/>
                <a:cs typeface="Maven Pro"/>
                <a:sym typeface="Maven Pro"/>
              </a:rPr>
              <a:t>Project of Big Data Computing</a:t>
            </a:r>
            <a:endParaRPr b="1" sz="1955">
              <a:solidFill>
                <a:schemeClr val="lt1"/>
              </a:solidFill>
              <a:latin typeface="Maven Pro"/>
              <a:ea typeface="Maven Pro"/>
              <a:cs typeface="Maven Pro"/>
              <a:sym typeface="Maven Pro"/>
            </a:endParaRPr>
          </a:p>
          <a:p>
            <a:pPr indent="0" lvl="0" marL="0" rtl="0" algn="l">
              <a:spcBef>
                <a:spcPts val="0"/>
              </a:spcBef>
              <a:spcAft>
                <a:spcPts val="0"/>
              </a:spcAft>
              <a:buNone/>
            </a:pPr>
            <a:r>
              <a:rPr b="1" lang="it" sz="1955">
                <a:solidFill>
                  <a:schemeClr val="lt1"/>
                </a:solidFill>
                <a:latin typeface="Maven Pro"/>
                <a:ea typeface="Maven Pro"/>
                <a:cs typeface="Maven Pro"/>
                <a:sym typeface="Maven Pro"/>
              </a:rPr>
              <a:t>Sapienza University of Rome</a:t>
            </a:r>
            <a:endParaRPr b="1" sz="1955">
              <a:solidFill>
                <a:schemeClr val="lt1"/>
              </a:solidFill>
              <a:latin typeface="Maven Pro"/>
              <a:ea typeface="Maven Pro"/>
              <a:cs typeface="Maven Pro"/>
              <a:sym typeface="Maven Pro"/>
            </a:endParaRPr>
          </a:p>
          <a:p>
            <a:pPr indent="0" lvl="0" marL="0" rtl="0" algn="l">
              <a:spcBef>
                <a:spcPts val="0"/>
              </a:spcBef>
              <a:spcAft>
                <a:spcPts val="0"/>
              </a:spcAft>
              <a:buNone/>
            </a:pPr>
            <a:r>
              <a:rPr b="1" lang="it" sz="1955">
                <a:solidFill>
                  <a:schemeClr val="lt1"/>
                </a:solidFill>
                <a:latin typeface="Maven Pro"/>
                <a:ea typeface="Maven Pro"/>
                <a:cs typeface="Maven Pro"/>
                <a:sym typeface="Maven Pro"/>
              </a:rPr>
              <a:t>Department of Computer Science</a:t>
            </a:r>
            <a:endParaRPr b="1" sz="1955">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sz="1955">
              <a:solidFill>
                <a:schemeClr val="lt1"/>
              </a:solidFill>
              <a:latin typeface="Maven Pro"/>
              <a:ea typeface="Maven Pro"/>
              <a:cs typeface="Maven Pro"/>
              <a:sym typeface="Maven Pro"/>
            </a:endParaRPr>
          </a:p>
          <a:p>
            <a:pPr indent="0" lvl="0" marL="0" rtl="0" algn="l">
              <a:spcBef>
                <a:spcPts val="0"/>
              </a:spcBef>
              <a:spcAft>
                <a:spcPts val="0"/>
              </a:spcAft>
              <a:buNone/>
            </a:pPr>
            <a:r>
              <a:rPr b="1" lang="it" sz="1955">
                <a:solidFill>
                  <a:schemeClr val="lt1"/>
                </a:solidFill>
                <a:latin typeface="Maven Pro"/>
                <a:ea typeface="Maven Pro"/>
                <a:cs typeface="Maven Pro"/>
                <a:sym typeface="Maven Pro"/>
              </a:rPr>
              <a:t>Professor: Gabriele Tolomei</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62" name="Google Shape;362;p22"/>
          <p:cNvPicPr preferRelativeResize="0"/>
          <p:nvPr/>
        </p:nvPicPr>
        <p:blipFill>
          <a:blip r:embed="rId3">
            <a:alphaModFix/>
          </a:blip>
          <a:stretch>
            <a:fillRect/>
          </a:stretch>
        </p:blipFill>
        <p:spPr>
          <a:xfrm>
            <a:off x="564575" y="204525"/>
            <a:ext cx="8014847" cy="3820825"/>
          </a:xfrm>
          <a:prstGeom prst="rect">
            <a:avLst/>
          </a:prstGeom>
          <a:noFill/>
          <a:ln>
            <a:noFill/>
          </a:ln>
        </p:spPr>
      </p:pic>
      <p:sp>
        <p:nvSpPr>
          <p:cNvPr id="363" name="Google Shape;363;p22"/>
          <p:cNvSpPr txBox="1"/>
          <p:nvPr>
            <p:ph idx="4294967295" type="title"/>
          </p:nvPr>
        </p:nvSpPr>
        <p:spPr>
          <a:xfrm>
            <a:off x="1138650" y="4160300"/>
            <a:ext cx="64776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1DB954"/>
                </a:solidFill>
              </a:rPr>
              <a:t>Data Exploration</a:t>
            </a:r>
            <a:endParaRPr>
              <a:solidFill>
                <a:srgbClr val="1DB95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3"/>
          <p:cNvSpPr txBox="1"/>
          <p:nvPr>
            <p:ph idx="4294967295" type="title"/>
          </p:nvPr>
        </p:nvSpPr>
        <p:spPr>
          <a:xfrm>
            <a:off x="1138650" y="4160300"/>
            <a:ext cx="64776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1DB954"/>
                </a:solidFill>
              </a:rPr>
              <a:t>Data Exploration</a:t>
            </a:r>
            <a:endParaRPr>
              <a:solidFill>
                <a:srgbClr val="1DB954"/>
              </a:solidFill>
            </a:endParaRPr>
          </a:p>
        </p:txBody>
      </p:sp>
      <p:sp>
        <p:nvSpPr>
          <p:cNvPr id="369" name="Google Shape;369;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70" name="Google Shape;370;p23"/>
          <p:cNvPicPr preferRelativeResize="0"/>
          <p:nvPr/>
        </p:nvPicPr>
        <p:blipFill>
          <a:blip r:embed="rId3">
            <a:alphaModFix/>
          </a:blip>
          <a:stretch>
            <a:fillRect/>
          </a:stretch>
        </p:blipFill>
        <p:spPr>
          <a:xfrm>
            <a:off x="786613" y="158200"/>
            <a:ext cx="7987785" cy="3841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4"/>
          <p:cNvSpPr txBox="1"/>
          <p:nvPr>
            <p:ph type="title"/>
          </p:nvPr>
        </p:nvSpPr>
        <p:spPr>
          <a:xfrm>
            <a:off x="1303800" y="598575"/>
            <a:ext cx="3312000" cy="60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rgbClr val="1DB954"/>
                </a:solidFill>
              </a:rPr>
              <a:t>Discretization: Spotify Genre</a:t>
            </a:r>
            <a:endParaRPr>
              <a:solidFill>
                <a:srgbClr val="1DB954"/>
              </a:solidFill>
            </a:endParaRPr>
          </a:p>
        </p:txBody>
      </p:sp>
      <p:sp>
        <p:nvSpPr>
          <p:cNvPr id="376" name="Google Shape;376;p24"/>
          <p:cNvSpPr txBox="1"/>
          <p:nvPr>
            <p:ph idx="1" type="body"/>
          </p:nvPr>
        </p:nvSpPr>
        <p:spPr>
          <a:xfrm>
            <a:off x="1303800" y="1643425"/>
            <a:ext cx="3312000" cy="30936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it"/>
              <a:t>According to Spotify there are </a:t>
            </a:r>
            <a:r>
              <a:rPr b="1" lang="it"/>
              <a:t>126 genres</a:t>
            </a:r>
            <a:r>
              <a:rPr lang="it"/>
              <a:t> for the tracks, so we decided to group them into </a:t>
            </a:r>
            <a:r>
              <a:rPr b="1" lang="it"/>
              <a:t>12 “big-genres”</a:t>
            </a:r>
            <a:r>
              <a:rPr lang="it"/>
              <a:t> into a json file to simplify the classification.</a:t>
            </a:r>
            <a:endParaRPr/>
          </a:p>
          <a:p>
            <a:pPr indent="0" lvl="0" marL="0" rtl="0" algn="just">
              <a:spcBef>
                <a:spcPts val="1200"/>
              </a:spcBef>
              <a:spcAft>
                <a:spcPts val="0"/>
              </a:spcAft>
              <a:buNone/>
            </a:pPr>
            <a:r>
              <a:rPr lang="it"/>
              <a:t>In this way we did a mapping for the genre by looking at some documentation on the web to see if a particular genre was part of a "main" genre (eg j-rock is part of the rock genre category).</a:t>
            </a:r>
            <a:endParaRPr/>
          </a:p>
          <a:p>
            <a:pPr indent="0" lvl="0" marL="0" rtl="0" algn="just">
              <a:spcBef>
                <a:spcPts val="1200"/>
              </a:spcBef>
              <a:spcAft>
                <a:spcPts val="0"/>
              </a:spcAft>
              <a:buNone/>
            </a:pPr>
            <a:r>
              <a:t/>
            </a:r>
            <a:endParaRPr/>
          </a:p>
          <a:p>
            <a:pPr indent="0" lvl="0" marL="0" rtl="0" algn="l">
              <a:spcBef>
                <a:spcPts val="1200"/>
              </a:spcBef>
              <a:spcAft>
                <a:spcPts val="1200"/>
              </a:spcAft>
              <a:buNone/>
            </a:pPr>
            <a:r>
              <a:t/>
            </a:r>
            <a:endParaRPr/>
          </a:p>
        </p:txBody>
      </p:sp>
      <p:sp>
        <p:nvSpPr>
          <p:cNvPr id="377" name="Google Shape;377;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78" name="Google Shape;378;p24"/>
          <p:cNvPicPr preferRelativeResize="0"/>
          <p:nvPr/>
        </p:nvPicPr>
        <p:blipFill rotWithShape="1">
          <a:blip r:embed="rId3">
            <a:alphaModFix/>
          </a:blip>
          <a:srcRect b="5984" l="14881" r="15349" t="6142"/>
          <a:stretch/>
        </p:blipFill>
        <p:spPr>
          <a:xfrm>
            <a:off x="5737850" y="891550"/>
            <a:ext cx="2080274" cy="425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84" name="Google Shape;384;p25"/>
          <p:cNvPicPr preferRelativeResize="0"/>
          <p:nvPr/>
        </p:nvPicPr>
        <p:blipFill>
          <a:blip r:embed="rId3">
            <a:alphaModFix/>
          </a:blip>
          <a:stretch>
            <a:fillRect/>
          </a:stretch>
        </p:blipFill>
        <p:spPr>
          <a:xfrm>
            <a:off x="1165475" y="63225"/>
            <a:ext cx="6915498" cy="4894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26"/>
          <p:cNvSpPr txBox="1"/>
          <p:nvPr>
            <p:ph type="title"/>
          </p:nvPr>
        </p:nvSpPr>
        <p:spPr>
          <a:xfrm>
            <a:off x="1303800" y="598575"/>
            <a:ext cx="3312000" cy="66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rgbClr val="1DB954"/>
                </a:solidFill>
              </a:rPr>
              <a:t>Discretization: </a:t>
            </a:r>
            <a:r>
              <a:rPr lang="it">
                <a:solidFill>
                  <a:srgbClr val="1DB954"/>
                </a:solidFill>
              </a:rPr>
              <a:t>Spotify Popularity</a:t>
            </a:r>
            <a:endParaRPr>
              <a:solidFill>
                <a:srgbClr val="1DB954"/>
              </a:solidFill>
            </a:endParaRPr>
          </a:p>
        </p:txBody>
      </p:sp>
      <p:sp>
        <p:nvSpPr>
          <p:cNvPr id="390" name="Google Shape;390;p26"/>
          <p:cNvSpPr txBox="1"/>
          <p:nvPr>
            <p:ph idx="1" type="body"/>
          </p:nvPr>
        </p:nvSpPr>
        <p:spPr>
          <a:xfrm>
            <a:off x="773625" y="1706975"/>
            <a:ext cx="3312000" cy="3030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it"/>
              <a:t>According to Spotify’s Web API the popularity of a track is ranked with a number between </a:t>
            </a:r>
            <a:r>
              <a:rPr b="1" lang="it"/>
              <a:t>1</a:t>
            </a:r>
            <a:r>
              <a:rPr lang="it"/>
              <a:t> and </a:t>
            </a:r>
            <a:r>
              <a:rPr b="1" lang="it"/>
              <a:t>100.</a:t>
            </a:r>
            <a:endParaRPr/>
          </a:p>
          <a:p>
            <a:pPr indent="0" lvl="0" marL="0" rtl="0" algn="just">
              <a:spcBef>
                <a:spcPts val="1200"/>
              </a:spcBef>
              <a:spcAft>
                <a:spcPts val="0"/>
              </a:spcAft>
              <a:buNone/>
            </a:pPr>
            <a:r>
              <a:rPr lang="it"/>
              <a:t>We decided to </a:t>
            </a:r>
            <a:r>
              <a:rPr b="1" lang="it"/>
              <a:t>discretize</a:t>
            </a:r>
            <a:r>
              <a:rPr lang="it"/>
              <a:t> our target in </a:t>
            </a:r>
            <a:r>
              <a:rPr b="1" lang="it"/>
              <a:t>10 classes (0-9)</a:t>
            </a:r>
            <a:r>
              <a:rPr lang="it"/>
              <a:t> and then we gave a label to each class according to this role:</a:t>
            </a:r>
            <a:endParaRPr/>
          </a:p>
          <a:p>
            <a:pPr indent="-311150" lvl="0" marL="457200" rtl="0" algn="just">
              <a:spcBef>
                <a:spcPts val="1200"/>
              </a:spcBef>
              <a:spcAft>
                <a:spcPts val="0"/>
              </a:spcAft>
              <a:buSzPts val="1300"/>
              <a:buChar char="●"/>
            </a:pPr>
            <a:r>
              <a:rPr lang="it"/>
              <a:t>0 == popularity: </a:t>
            </a:r>
            <a:r>
              <a:rPr b="1" lang="it"/>
              <a:t>unknown label</a:t>
            </a:r>
            <a:endParaRPr b="1"/>
          </a:p>
          <a:p>
            <a:pPr indent="-311150" lvl="0" marL="457200" rtl="0" algn="just">
              <a:spcBef>
                <a:spcPts val="0"/>
              </a:spcBef>
              <a:spcAft>
                <a:spcPts val="0"/>
              </a:spcAft>
              <a:buSzPts val="1300"/>
              <a:buChar char="●"/>
            </a:pPr>
            <a:r>
              <a:rPr lang="it"/>
              <a:t>0 &lt; popularity &lt;= 2: </a:t>
            </a:r>
            <a:r>
              <a:rPr b="1" lang="it"/>
              <a:t>low label</a:t>
            </a:r>
            <a:endParaRPr b="1"/>
          </a:p>
          <a:p>
            <a:pPr indent="-311150" lvl="0" marL="457200" rtl="0" algn="just">
              <a:spcBef>
                <a:spcPts val="0"/>
              </a:spcBef>
              <a:spcAft>
                <a:spcPts val="0"/>
              </a:spcAft>
              <a:buSzPts val="1300"/>
              <a:buChar char="●"/>
            </a:pPr>
            <a:r>
              <a:rPr lang="it"/>
              <a:t>2 &lt; popularity &lt;= 5: </a:t>
            </a:r>
            <a:r>
              <a:rPr b="1" lang="it"/>
              <a:t>medium label</a:t>
            </a:r>
            <a:endParaRPr b="1"/>
          </a:p>
          <a:p>
            <a:pPr indent="-311150" lvl="0" marL="457200" rtl="0" algn="just">
              <a:spcBef>
                <a:spcPts val="0"/>
              </a:spcBef>
              <a:spcAft>
                <a:spcPts val="0"/>
              </a:spcAft>
              <a:buSzPts val="1300"/>
              <a:buChar char="●"/>
            </a:pPr>
            <a:r>
              <a:rPr lang="it"/>
              <a:t>5 &lt; popularity &lt;= 9: </a:t>
            </a:r>
            <a:r>
              <a:rPr b="1" lang="it"/>
              <a:t>high label</a:t>
            </a:r>
            <a:endParaRPr b="1"/>
          </a:p>
        </p:txBody>
      </p:sp>
      <p:sp>
        <p:nvSpPr>
          <p:cNvPr id="391" name="Google Shape;391;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92" name="Google Shape;392;p26"/>
          <p:cNvSpPr txBox="1"/>
          <p:nvPr/>
        </p:nvSpPr>
        <p:spPr>
          <a:xfrm>
            <a:off x="4136800" y="2005750"/>
            <a:ext cx="4814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latin typeface="Nunito"/>
                <a:ea typeface="Nunito"/>
                <a:cs typeface="Nunito"/>
                <a:sym typeface="Nunito"/>
              </a:rPr>
              <a:t>We use </a:t>
            </a:r>
            <a:r>
              <a:rPr b="1" lang="it" sz="1100">
                <a:latin typeface="Nunito"/>
                <a:ea typeface="Nunito"/>
                <a:cs typeface="Nunito"/>
                <a:sym typeface="Nunito"/>
              </a:rPr>
              <a:t>Bucketizer</a:t>
            </a:r>
            <a:r>
              <a:rPr lang="it" sz="1100">
                <a:latin typeface="Nunito"/>
                <a:ea typeface="Nunito"/>
                <a:cs typeface="Nunito"/>
                <a:sym typeface="Nunito"/>
              </a:rPr>
              <a:t> to “discretize” our target feature “track_popularity”:</a:t>
            </a:r>
            <a:endParaRPr sz="1100">
              <a:latin typeface="Nunito"/>
              <a:ea typeface="Nunito"/>
              <a:cs typeface="Nunito"/>
              <a:sym typeface="Nunito"/>
            </a:endParaRPr>
          </a:p>
        </p:txBody>
      </p:sp>
      <p:pic>
        <p:nvPicPr>
          <p:cNvPr id="393" name="Google Shape;393;p26"/>
          <p:cNvPicPr preferRelativeResize="0"/>
          <p:nvPr/>
        </p:nvPicPr>
        <p:blipFill>
          <a:blip r:embed="rId3">
            <a:alphaModFix/>
          </a:blip>
          <a:stretch>
            <a:fillRect/>
          </a:stretch>
        </p:blipFill>
        <p:spPr>
          <a:xfrm>
            <a:off x="4251025" y="2571750"/>
            <a:ext cx="4682725" cy="263000"/>
          </a:xfrm>
          <a:prstGeom prst="rect">
            <a:avLst/>
          </a:prstGeom>
          <a:noFill/>
          <a:ln cap="flat" cmpd="sng" w="28575">
            <a:solidFill>
              <a:srgbClr val="1DB954"/>
            </a:solidFill>
            <a:prstDash val="solid"/>
            <a:round/>
            <a:headEnd len="sm" w="sm" type="none"/>
            <a:tailEnd len="sm" w="sm" type="none"/>
          </a:ln>
        </p:spPr>
      </p:pic>
      <p:pic>
        <p:nvPicPr>
          <p:cNvPr id="394" name="Google Shape;394;p26"/>
          <p:cNvPicPr preferRelativeResize="0"/>
          <p:nvPr/>
        </p:nvPicPr>
        <p:blipFill>
          <a:blip r:embed="rId4">
            <a:alphaModFix/>
          </a:blip>
          <a:stretch>
            <a:fillRect/>
          </a:stretch>
        </p:blipFill>
        <p:spPr>
          <a:xfrm>
            <a:off x="5111250" y="3064425"/>
            <a:ext cx="2962275" cy="695325"/>
          </a:xfrm>
          <a:prstGeom prst="rect">
            <a:avLst/>
          </a:prstGeom>
          <a:noFill/>
          <a:ln cap="flat" cmpd="sng" w="28575">
            <a:solidFill>
              <a:srgbClr val="1DB954"/>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7"/>
          <p:cNvSpPr txBox="1"/>
          <p:nvPr>
            <p:ph type="title"/>
          </p:nvPr>
        </p:nvSpPr>
        <p:spPr>
          <a:xfrm>
            <a:off x="1303800" y="598575"/>
            <a:ext cx="5412000" cy="66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rgbClr val="1DB954"/>
                </a:solidFill>
              </a:rPr>
              <a:t>Balancement</a:t>
            </a:r>
            <a:endParaRPr>
              <a:solidFill>
                <a:srgbClr val="1DB954"/>
              </a:solidFill>
            </a:endParaRPr>
          </a:p>
        </p:txBody>
      </p:sp>
      <p:sp>
        <p:nvSpPr>
          <p:cNvPr id="400" name="Google Shape;400;p27"/>
          <p:cNvSpPr txBox="1"/>
          <p:nvPr>
            <p:ph idx="1" type="body"/>
          </p:nvPr>
        </p:nvSpPr>
        <p:spPr>
          <a:xfrm>
            <a:off x="1303800" y="1145750"/>
            <a:ext cx="6957900" cy="3324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it"/>
              <a:t>In the project we decided to balance the dataset and create one for genre and one for popularity.</a:t>
            </a:r>
            <a:endParaRPr/>
          </a:p>
          <a:p>
            <a:pPr indent="0" lvl="0" marL="0" rtl="0" algn="just">
              <a:spcBef>
                <a:spcPts val="1200"/>
              </a:spcBef>
              <a:spcAft>
                <a:spcPts val="0"/>
              </a:spcAft>
              <a:buNone/>
            </a:pPr>
            <a:r>
              <a:rPr lang="it"/>
              <a:t>We decided to apply random sample to </a:t>
            </a:r>
            <a:r>
              <a:rPr b="1" lang="it"/>
              <a:t>undersampling</a:t>
            </a:r>
            <a:r>
              <a:rPr lang="it"/>
              <a:t> the datasets for two reasons:</a:t>
            </a:r>
            <a:endParaRPr/>
          </a:p>
          <a:p>
            <a:pPr indent="-311150" lvl="0" marL="457200" rtl="0" algn="just">
              <a:spcBef>
                <a:spcPts val="1200"/>
              </a:spcBef>
              <a:spcAft>
                <a:spcPts val="0"/>
              </a:spcAft>
              <a:buSzPts val="1300"/>
              <a:buChar char="●"/>
            </a:pPr>
            <a:r>
              <a:rPr lang="it"/>
              <a:t>get</a:t>
            </a:r>
            <a:r>
              <a:rPr lang="it"/>
              <a:t> around memory-related problems while running  (during </a:t>
            </a:r>
            <a:r>
              <a:rPr b="1" lang="it"/>
              <a:t>cross validation</a:t>
            </a:r>
            <a:r>
              <a:rPr lang="it"/>
              <a:t>).</a:t>
            </a:r>
            <a:endParaRPr/>
          </a:p>
          <a:p>
            <a:pPr indent="-311150" lvl="0" marL="457200" rtl="0" algn="just">
              <a:spcBef>
                <a:spcPts val="0"/>
              </a:spcBef>
              <a:spcAft>
                <a:spcPts val="0"/>
              </a:spcAft>
              <a:buSzPts val="1300"/>
              <a:buChar char="●"/>
            </a:pPr>
            <a:r>
              <a:rPr lang="it"/>
              <a:t>many algorithms suffer if the classes are not balanced, if we have two classes, call it class A and class B if class A represents 90% of the dataset an algorithm can completely ignore the minority class (class B).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120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just">
              <a:spcBef>
                <a:spcPts val="0"/>
              </a:spcBef>
              <a:spcAft>
                <a:spcPts val="1200"/>
              </a:spcAft>
              <a:buNone/>
            </a:pPr>
            <a:r>
              <a:t/>
            </a:r>
            <a:endParaRPr/>
          </a:p>
        </p:txBody>
      </p:sp>
      <p:sp>
        <p:nvSpPr>
          <p:cNvPr id="401" name="Google Shape;401;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02" name="Google Shape;402;p27"/>
          <p:cNvPicPr preferRelativeResize="0"/>
          <p:nvPr/>
        </p:nvPicPr>
        <p:blipFill>
          <a:blip r:embed="rId3">
            <a:alphaModFix/>
          </a:blip>
          <a:stretch>
            <a:fillRect/>
          </a:stretch>
        </p:blipFill>
        <p:spPr>
          <a:xfrm>
            <a:off x="1611788" y="3209398"/>
            <a:ext cx="5920424" cy="1739400"/>
          </a:xfrm>
          <a:prstGeom prst="rect">
            <a:avLst/>
          </a:prstGeom>
          <a:noFill/>
          <a:ln>
            <a:noFill/>
          </a:ln>
        </p:spPr>
      </p:pic>
      <p:pic>
        <p:nvPicPr>
          <p:cNvPr id="403" name="Google Shape;403;p27"/>
          <p:cNvPicPr preferRelativeResize="0"/>
          <p:nvPr/>
        </p:nvPicPr>
        <p:blipFill>
          <a:blip r:embed="rId4">
            <a:alphaModFix/>
          </a:blip>
          <a:stretch>
            <a:fillRect/>
          </a:stretch>
        </p:blipFill>
        <p:spPr>
          <a:xfrm>
            <a:off x="2631873" y="4470350"/>
            <a:ext cx="4301750" cy="631025"/>
          </a:xfrm>
          <a:prstGeom prst="rect">
            <a:avLst/>
          </a:prstGeom>
          <a:noFill/>
          <a:ln cap="flat" cmpd="sng" w="28575">
            <a:solidFill>
              <a:srgbClr val="1DB954"/>
            </a:solidFill>
            <a:prstDash val="solid"/>
            <a:round/>
            <a:headEnd len="sm" w="sm" type="none"/>
            <a:tailEnd len="sm" w="sm" type="none"/>
          </a:ln>
        </p:spPr>
      </p:pic>
      <p:pic>
        <p:nvPicPr>
          <p:cNvPr id="404" name="Google Shape;404;p27"/>
          <p:cNvPicPr preferRelativeResize="0"/>
          <p:nvPr/>
        </p:nvPicPr>
        <p:blipFill>
          <a:blip r:embed="rId5">
            <a:alphaModFix/>
          </a:blip>
          <a:stretch>
            <a:fillRect/>
          </a:stretch>
        </p:blipFill>
        <p:spPr>
          <a:xfrm>
            <a:off x="2577750" y="3175057"/>
            <a:ext cx="4410000" cy="1257794"/>
          </a:xfrm>
          <a:prstGeom prst="rect">
            <a:avLst/>
          </a:prstGeom>
          <a:noFill/>
          <a:ln cap="flat" cmpd="sng" w="28575">
            <a:solidFill>
              <a:srgbClr val="1DB95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2"/>
                                        </p:tgtEl>
                                      </p:cBhvr>
                                    </p:animEffect>
                                    <p:set>
                                      <p:cBhvr>
                                        <p:cTn dur="1" fill="hold">
                                          <p:stCondLst>
                                            <p:cond delay="1000"/>
                                          </p:stCondLst>
                                        </p:cTn>
                                        <p:tgtEl>
                                          <p:spTgt spid="40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8"/>
          <p:cNvSpPr txBox="1"/>
          <p:nvPr>
            <p:ph type="title"/>
          </p:nvPr>
        </p:nvSpPr>
        <p:spPr>
          <a:xfrm>
            <a:off x="1303800" y="598575"/>
            <a:ext cx="33120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rgbClr val="1DB954"/>
                </a:solidFill>
              </a:rPr>
              <a:t>Enc</a:t>
            </a:r>
            <a:r>
              <a:rPr lang="it">
                <a:solidFill>
                  <a:srgbClr val="1DB954"/>
                </a:solidFill>
              </a:rPr>
              <a:t>oding Pipeline</a:t>
            </a:r>
            <a:endParaRPr>
              <a:solidFill>
                <a:srgbClr val="1DB954"/>
              </a:solidFill>
            </a:endParaRPr>
          </a:p>
        </p:txBody>
      </p:sp>
      <p:sp>
        <p:nvSpPr>
          <p:cNvPr id="410" name="Google Shape;410;p28"/>
          <p:cNvSpPr txBox="1"/>
          <p:nvPr>
            <p:ph idx="1" type="body"/>
          </p:nvPr>
        </p:nvSpPr>
        <p:spPr>
          <a:xfrm>
            <a:off x="1303800" y="1376925"/>
            <a:ext cx="7147200" cy="3360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it"/>
              <a:t>This step is not always mandatory (e.g., decision trees are able to work nicely with categorical features without the need of transforming them to numerical). Still, other methods (like logistic regression) are designed to operate with numerical inputs only.</a:t>
            </a:r>
            <a:endParaRPr/>
          </a:p>
          <a:p>
            <a:pPr indent="0" lvl="0" marL="0" rtl="0" algn="just">
              <a:spcBef>
                <a:spcPts val="1200"/>
              </a:spcBef>
              <a:spcAft>
                <a:spcPts val="0"/>
              </a:spcAft>
              <a:buNone/>
            </a:pPr>
            <a:r>
              <a:rPr lang="it"/>
              <a:t>To transform </a:t>
            </a:r>
            <a:r>
              <a:rPr i="1" lang="it"/>
              <a:t>categorical features</a:t>
            </a:r>
            <a:r>
              <a:rPr lang="it"/>
              <a:t> into </a:t>
            </a:r>
            <a:r>
              <a:rPr i="1" lang="it"/>
              <a:t>numerical</a:t>
            </a:r>
            <a:r>
              <a:rPr lang="it"/>
              <a:t> ones we proceed as follows. We setup a pipeline which is composed of the following steps:</a:t>
            </a:r>
            <a:endParaRPr/>
          </a:p>
          <a:p>
            <a:pPr indent="-311150" lvl="0" marL="457200" rtl="0" algn="just">
              <a:spcBef>
                <a:spcPts val="1200"/>
              </a:spcBef>
              <a:spcAft>
                <a:spcPts val="0"/>
              </a:spcAft>
              <a:buSzPts val="1300"/>
              <a:buChar char="●"/>
            </a:pPr>
            <a:r>
              <a:rPr b="1" lang="it"/>
              <a:t>Label Encode target feature</a:t>
            </a:r>
            <a:endParaRPr b="1"/>
          </a:p>
          <a:p>
            <a:pPr indent="-311150" lvl="0" marL="457200" rtl="0" algn="just">
              <a:spcBef>
                <a:spcPts val="0"/>
              </a:spcBef>
              <a:spcAft>
                <a:spcPts val="0"/>
              </a:spcAft>
              <a:buSzPts val="1300"/>
              <a:buChar char="●"/>
            </a:pPr>
            <a:r>
              <a:rPr b="1" lang="it"/>
              <a:t>Label Encode categorical feature</a:t>
            </a:r>
            <a:endParaRPr b="1"/>
          </a:p>
          <a:p>
            <a:pPr indent="-311150" lvl="0" marL="457200" rtl="0" algn="just">
              <a:spcBef>
                <a:spcPts val="0"/>
              </a:spcBef>
              <a:spcAft>
                <a:spcPts val="0"/>
              </a:spcAft>
              <a:buSzPts val="1300"/>
              <a:buChar char="●"/>
            </a:pPr>
            <a:r>
              <a:rPr b="1" lang="it"/>
              <a:t>Vector Assembler</a:t>
            </a:r>
            <a:endParaRPr b="1"/>
          </a:p>
          <a:p>
            <a:pPr indent="-311150" lvl="0" marL="457200" rtl="0" algn="just">
              <a:spcBef>
                <a:spcPts val="0"/>
              </a:spcBef>
              <a:spcAft>
                <a:spcPts val="0"/>
              </a:spcAft>
              <a:buSzPts val="1300"/>
              <a:buChar char="●"/>
            </a:pPr>
            <a:r>
              <a:rPr b="1" lang="it"/>
              <a:t>Standard Scaler</a:t>
            </a:r>
            <a:endParaRPr b="1"/>
          </a:p>
          <a:p>
            <a:pPr indent="0" lvl="0" marL="0" rtl="0" algn="l">
              <a:spcBef>
                <a:spcPts val="1200"/>
              </a:spcBef>
              <a:spcAft>
                <a:spcPts val="1200"/>
              </a:spcAft>
              <a:buNone/>
            </a:pPr>
            <a:r>
              <a:t/>
            </a:r>
            <a:endParaRPr/>
          </a:p>
        </p:txBody>
      </p:sp>
      <p:sp>
        <p:nvSpPr>
          <p:cNvPr id="411" name="Google Shape;411;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type="title"/>
          </p:nvPr>
        </p:nvSpPr>
        <p:spPr>
          <a:xfrm>
            <a:off x="1303800" y="753450"/>
            <a:ext cx="37332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rgbClr val="1DB954"/>
                </a:solidFill>
              </a:rPr>
              <a:t>Split the dataset</a:t>
            </a:r>
            <a:endParaRPr>
              <a:solidFill>
                <a:srgbClr val="1DB954"/>
              </a:solidFill>
            </a:endParaRPr>
          </a:p>
        </p:txBody>
      </p:sp>
      <p:sp>
        <p:nvSpPr>
          <p:cNvPr id="417" name="Google Shape;417;p29"/>
          <p:cNvSpPr txBox="1"/>
          <p:nvPr>
            <p:ph idx="1" type="body"/>
          </p:nvPr>
        </p:nvSpPr>
        <p:spPr>
          <a:xfrm>
            <a:off x="1303800" y="1582750"/>
            <a:ext cx="6163800" cy="2483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it"/>
              <a:t>W</a:t>
            </a:r>
            <a:r>
              <a:rPr lang="it"/>
              <a:t>e split our dataset into 2 portions:</a:t>
            </a:r>
            <a:endParaRPr/>
          </a:p>
          <a:p>
            <a:pPr indent="-311150" lvl="0" marL="457200" rtl="0" algn="just">
              <a:spcBef>
                <a:spcPts val="1200"/>
              </a:spcBef>
              <a:spcAft>
                <a:spcPts val="0"/>
              </a:spcAft>
              <a:buSzPts val="1300"/>
              <a:buChar char="●"/>
            </a:pPr>
            <a:r>
              <a:rPr i="1" lang="it"/>
              <a:t>training set</a:t>
            </a:r>
            <a:r>
              <a:rPr lang="it"/>
              <a:t> (e.g., accounting for </a:t>
            </a:r>
            <a:r>
              <a:rPr b="1" lang="it"/>
              <a:t>80%</a:t>
            </a:r>
            <a:r>
              <a:rPr lang="it"/>
              <a:t> of the total number of instances);</a:t>
            </a:r>
            <a:endParaRPr/>
          </a:p>
          <a:p>
            <a:pPr indent="-311150" lvl="0" marL="457200" rtl="0" algn="just">
              <a:spcBef>
                <a:spcPts val="0"/>
              </a:spcBef>
              <a:spcAft>
                <a:spcPts val="0"/>
              </a:spcAft>
              <a:buSzPts val="1300"/>
              <a:buChar char="●"/>
            </a:pPr>
            <a:r>
              <a:rPr i="1" lang="it"/>
              <a:t>test set</a:t>
            </a:r>
            <a:r>
              <a:rPr lang="it"/>
              <a:t> (e.g., accounting for the remaining </a:t>
            </a:r>
            <a:r>
              <a:rPr b="1" lang="it"/>
              <a:t>20%</a:t>
            </a:r>
            <a:r>
              <a:rPr lang="it"/>
              <a:t> of instances)</a:t>
            </a:r>
            <a:endParaRPr/>
          </a:p>
          <a:p>
            <a:pPr indent="0" lvl="0" marL="0" rtl="0" algn="l">
              <a:spcBef>
                <a:spcPts val="1200"/>
              </a:spcBef>
              <a:spcAft>
                <a:spcPts val="1200"/>
              </a:spcAft>
              <a:buNone/>
            </a:pPr>
            <a:r>
              <a:t/>
            </a:r>
            <a:endParaRPr/>
          </a:p>
        </p:txBody>
      </p:sp>
      <p:sp>
        <p:nvSpPr>
          <p:cNvPr id="418" name="Google Shape;418;p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19" name="Google Shape;419;p29"/>
          <p:cNvPicPr preferRelativeResize="0"/>
          <p:nvPr/>
        </p:nvPicPr>
        <p:blipFill>
          <a:blip r:embed="rId3">
            <a:alphaModFix/>
          </a:blip>
          <a:stretch>
            <a:fillRect/>
          </a:stretch>
        </p:blipFill>
        <p:spPr>
          <a:xfrm>
            <a:off x="2929375" y="2941797"/>
            <a:ext cx="3285250" cy="1284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0"/>
          <p:cNvSpPr txBox="1"/>
          <p:nvPr>
            <p:ph type="title"/>
          </p:nvPr>
        </p:nvSpPr>
        <p:spPr>
          <a:xfrm>
            <a:off x="1303800" y="598575"/>
            <a:ext cx="5314500" cy="69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rgbClr val="1DB954"/>
                </a:solidFill>
              </a:rPr>
              <a:t>Supervised Learning: Classification</a:t>
            </a:r>
            <a:endParaRPr>
              <a:solidFill>
                <a:srgbClr val="1DB954"/>
              </a:solidFill>
            </a:endParaRPr>
          </a:p>
        </p:txBody>
      </p:sp>
      <p:sp>
        <p:nvSpPr>
          <p:cNvPr id="425" name="Google Shape;425;p30"/>
          <p:cNvSpPr txBox="1"/>
          <p:nvPr>
            <p:ph idx="1" type="body"/>
          </p:nvPr>
        </p:nvSpPr>
        <p:spPr>
          <a:xfrm>
            <a:off x="1303800" y="1723375"/>
            <a:ext cx="7147200" cy="261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In our project we decided to test the following models:</a:t>
            </a:r>
            <a:endParaRPr/>
          </a:p>
          <a:p>
            <a:pPr indent="-311150" lvl="0" marL="457200" rtl="0" algn="l">
              <a:spcBef>
                <a:spcPts val="1200"/>
              </a:spcBef>
              <a:spcAft>
                <a:spcPts val="0"/>
              </a:spcAft>
              <a:buSzPts val="1300"/>
              <a:buChar char="●"/>
            </a:pPr>
            <a:r>
              <a:rPr lang="it"/>
              <a:t>Decision Tree Classifier. </a:t>
            </a:r>
            <a:endParaRPr/>
          </a:p>
          <a:p>
            <a:pPr indent="-311150" lvl="0" marL="457200" rtl="0" algn="l">
              <a:spcBef>
                <a:spcPts val="0"/>
              </a:spcBef>
              <a:spcAft>
                <a:spcPts val="0"/>
              </a:spcAft>
              <a:buSzPts val="1300"/>
              <a:buChar char="●"/>
            </a:pPr>
            <a:r>
              <a:rPr lang="it"/>
              <a:t>Logistic Regression. </a:t>
            </a:r>
            <a:endParaRPr/>
          </a:p>
          <a:p>
            <a:pPr indent="-311150" lvl="0" marL="457200" rtl="0" algn="l">
              <a:spcBef>
                <a:spcPts val="0"/>
              </a:spcBef>
              <a:spcAft>
                <a:spcPts val="0"/>
              </a:spcAft>
              <a:buSzPts val="1300"/>
              <a:buChar char="●"/>
            </a:pPr>
            <a:r>
              <a:rPr lang="it"/>
              <a:t>Random Forest Classifier. </a:t>
            </a:r>
            <a:endParaRPr/>
          </a:p>
          <a:p>
            <a:pPr indent="-311150" lvl="0" marL="457200" rtl="0" algn="l">
              <a:spcBef>
                <a:spcPts val="0"/>
              </a:spcBef>
              <a:spcAft>
                <a:spcPts val="0"/>
              </a:spcAft>
              <a:buSzPts val="1300"/>
              <a:buChar char="●"/>
            </a:pPr>
            <a:r>
              <a:rPr lang="it"/>
              <a:t>Multi Layer Perceptron Network. </a:t>
            </a:r>
            <a:endParaRPr/>
          </a:p>
          <a:p>
            <a:pPr indent="0" lvl="0" marL="0" rtl="0" algn="l">
              <a:spcBef>
                <a:spcPts val="1200"/>
              </a:spcBef>
              <a:spcAft>
                <a:spcPts val="1200"/>
              </a:spcAft>
              <a:buNone/>
            </a:pPr>
            <a:r>
              <a:rPr lang="it"/>
              <a:t>We have decided to separate the Training from the Pipeline for time and memory reasons in order to run each model independently.</a:t>
            </a:r>
            <a:endParaRPr/>
          </a:p>
        </p:txBody>
      </p:sp>
      <p:sp>
        <p:nvSpPr>
          <p:cNvPr id="426" name="Google Shape;426;p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1"/>
          <p:cNvSpPr txBox="1"/>
          <p:nvPr>
            <p:ph idx="4294967295" type="title"/>
          </p:nvPr>
        </p:nvSpPr>
        <p:spPr>
          <a:xfrm>
            <a:off x="1195600" y="4020875"/>
            <a:ext cx="5536500" cy="71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rgbClr val="1DB954"/>
                </a:solidFill>
              </a:rPr>
              <a:t>Model Comparison: </a:t>
            </a:r>
            <a:r>
              <a:rPr lang="it">
                <a:solidFill>
                  <a:srgbClr val="1DB954"/>
                </a:solidFill>
              </a:rPr>
              <a:t>Music genre classification</a:t>
            </a:r>
            <a:r>
              <a:rPr lang="it">
                <a:solidFill>
                  <a:srgbClr val="1DB954"/>
                </a:solidFill>
              </a:rPr>
              <a:t> with Cross Validation</a:t>
            </a:r>
            <a:endParaRPr>
              <a:solidFill>
                <a:srgbClr val="1DB954"/>
              </a:solidFill>
            </a:endParaRPr>
          </a:p>
        </p:txBody>
      </p:sp>
      <p:sp>
        <p:nvSpPr>
          <p:cNvPr id="432" name="Google Shape;432;p3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33" name="Google Shape;433;p31"/>
          <p:cNvPicPr preferRelativeResize="0"/>
          <p:nvPr/>
        </p:nvPicPr>
        <p:blipFill>
          <a:blip r:embed="rId3">
            <a:alphaModFix/>
          </a:blip>
          <a:stretch>
            <a:fillRect/>
          </a:stretch>
        </p:blipFill>
        <p:spPr>
          <a:xfrm>
            <a:off x="152400" y="700675"/>
            <a:ext cx="8839197" cy="31131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4" name="Shape 284"/>
        <p:cNvGrpSpPr/>
        <p:nvPr/>
      </p:nvGrpSpPr>
      <p:grpSpPr>
        <a:xfrm>
          <a:off x="0" y="0"/>
          <a:ext cx="0" cy="0"/>
          <a:chOff x="0" y="0"/>
          <a:chExt cx="0" cy="0"/>
        </a:xfrm>
      </p:grpSpPr>
      <p:cxnSp>
        <p:nvCxnSpPr>
          <p:cNvPr id="285" name="Google Shape;285;p14"/>
          <p:cNvCxnSpPr/>
          <p:nvPr/>
        </p:nvCxnSpPr>
        <p:spPr>
          <a:xfrm>
            <a:off x="-6875" y="2291100"/>
            <a:ext cx="9150900" cy="0"/>
          </a:xfrm>
          <a:prstGeom prst="straightConnector1">
            <a:avLst/>
          </a:prstGeom>
          <a:noFill/>
          <a:ln cap="flat" cmpd="sng" w="19050">
            <a:solidFill>
              <a:schemeClr val="dk2"/>
            </a:solidFill>
            <a:prstDash val="solid"/>
            <a:round/>
            <a:headEnd len="sm" w="sm" type="none"/>
            <a:tailEnd len="sm" w="sm" type="none"/>
          </a:ln>
        </p:spPr>
      </p:cxnSp>
      <p:sp>
        <p:nvSpPr>
          <p:cNvPr id="286" name="Google Shape;286;p14"/>
          <p:cNvSpPr txBox="1"/>
          <p:nvPr>
            <p:ph idx="4294967295" type="title"/>
          </p:nvPr>
        </p:nvSpPr>
        <p:spPr>
          <a:xfrm>
            <a:off x="1150625" y="4160975"/>
            <a:ext cx="6726600" cy="57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rgbClr val="1DB954"/>
                </a:solidFill>
              </a:rPr>
              <a:t>Project Overview</a:t>
            </a:r>
            <a:endParaRPr>
              <a:solidFill>
                <a:srgbClr val="1DB954"/>
              </a:solidFill>
            </a:endParaRPr>
          </a:p>
        </p:txBody>
      </p:sp>
      <p:sp>
        <p:nvSpPr>
          <p:cNvPr id="287" name="Google Shape;287;p14"/>
          <p:cNvSpPr/>
          <p:nvPr/>
        </p:nvSpPr>
        <p:spPr>
          <a:xfrm>
            <a:off x="421176" y="1626093"/>
            <a:ext cx="1329900" cy="1329900"/>
          </a:xfrm>
          <a:prstGeom prst="ellipse">
            <a:avLst/>
          </a:prstGeom>
          <a:solidFill>
            <a:srgbClr val="1DB9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txBox="1"/>
          <p:nvPr/>
        </p:nvSpPr>
        <p:spPr>
          <a:xfrm>
            <a:off x="469175" y="1962150"/>
            <a:ext cx="1233900" cy="5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latin typeface="Source Code Pro"/>
                <a:ea typeface="Source Code Pro"/>
                <a:cs typeface="Source Code Pro"/>
                <a:sym typeface="Source Code Pro"/>
              </a:rPr>
              <a:t>Used Spotify Dev API to create our own dataset</a:t>
            </a:r>
            <a:endParaRPr sz="1200">
              <a:solidFill>
                <a:schemeClr val="lt1"/>
              </a:solidFill>
              <a:latin typeface="Source Code Pro"/>
              <a:ea typeface="Source Code Pro"/>
              <a:cs typeface="Source Code Pro"/>
              <a:sym typeface="Source Code Pro"/>
            </a:endParaRPr>
          </a:p>
        </p:txBody>
      </p:sp>
      <p:sp>
        <p:nvSpPr>
          <p:cNvPr id="289" name="Google Shape;289;p14"/>
          <p:cNvSpPr/>
          <p:nvPr/>
        </p:nvSpPr>
        <p:spPr>
          <a:xfrm>
            <a:off x="2253122" y="813815"/>
            <a:ext cx="2954700" cy="2954700"/>
          </a:xfrm>
          <a:prstGeom prst="ellipse">
            <a:avLst/>
          </a:prstGeom>
          <a:solidFill>
            <a:srgbClr val="19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414"/>
              </a:solidFill>
            </a:endParaRPr>
          </a:p>
        </p:txBody>
      </p:sp>
      <p:sp>
        <p:nvSpPr>
          <p:cNvPr id="290" name="Google Shape;290;p14"/>
          <p:cNvSpPr txBox="1"/>
          <p:nvPr/>
        </p:nvSpPr>
        <p:spPr>
          <a:xfrm>
            <a:off x="2329325" y="1037300"/>
            <a:ext cx="2954700" cy="26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700">
                <a:solidFill>
                  <a:srgbClr val="FFFFFF"/>
                </a:solidFill>
                <a:latin typeface="Source Code Pro"/>
                <a:ea typeface="Source Code Pro"/>
                <a:cs typeface="Source Code Pro"/>
                <a:sym typeface="Source Code Pro"/>
              </a:rPr>
              <a:t>Pr</a:t>
            </a:r>
            <a:r>
              <a:rPr lang="it" sz="1700">
                <a:solidFill>
                  <a:srgbClr val="FFFFFF"/>
                </a:solidFill>
                <a:latin typeface="Source Code Pro"/>
                <a:ea typeface="Source Code Pro"/>
                <a:cs typeface="Source Code Pro"/>
                <a:sym typeface="Source Code Pro"/>
              </a:rPr>
              <a:t>eliminary Steps:</a:t>
            </a:r>
            <a:endParaRPr sz="1700">
              <a:solidFill>
                <a:srgbClr val="FFFFFF"/>
              </a:solidFill>
              <a:latin typeface="Source Code Pro"/>
              <a:ea typeface="Source Code Pro"/>
              <a:cs typeface="Source Code Pro"/>
              <a:sym typeface="Source Code Pro"/>
            </a:endParaRPr>
          </a:p>
          <a:p>
            <a:pPr indent="-336550" lvl="0" marL="457200" rtl="0" algn="l">
              <a:spcBef>
                <a:spcPts val="0"/>
              </a:spcBef>
              <a:spcAft>
                <a:spcPts val="0"/>
              </a:spcAft>
              <a:buClr>
                <a:srgbClr val="FFFFFF"/>
              </a:buClr>
              <a:buSzPts val="1700"/>
              <a:buFont typeface="Source Code Pro"/>
              <a:buChar char="●"/>
            </a:pPr>
            <a:r>
              <a:rPr lang="it" sz="1700">
                <a:solidFill>
                  <a:srgbClr val="FFFFFF"/>
                </a:solidFill>
                <a:latin typeface="Source Code Pro"/>
                <a:ea typeface="Source Code Pro"/>
                <a:cs typeface="Source Code Pro"/>
                <a:sym typeface="Source Code Pro"/>
              </a:rPr>
              <a:t>Data Exploration</a:t>
            </a:r>
            <a:endParaRPr sz="1700">
              <a:solidFill>
                <a:srgbClr val="FFFFFF"/>
              </a:solidFill>
              <a:latin typeface="Source Code Pro"/>
              <a:ea typeface="Source Code Pro"/>
              <a:cs typeface="Source Code Pro"/>
              <a:sym typeface="Source Code Pro"/>
            </a:endParaRPr>
          </a:p>
          <a:p>
            <a:pPr indent="-336550" lvl="0" marL="457200" rtl="0" algn="l">
              <a:spcBef>
                <a:spcPts val="0"/>
              </a:spcBef>
              <a:spcAft>
                <a:spcPts val="0"/>
              </a:spcAft>
              <a:buClr>
                <a:srgbClr val="FFFFFF"/>
              </a:buClr>
              <a:buSzPts val="1700"/>
              <a:buFont typeface="Source Code Pro"/>
              <a:buChar char="●"/>
            </a:pPr>
            <a:r>
              <a:rPr lang="it" sz="1700">
                <a:solidFill>
                  <a:srgbClr val="FFFFFF"/>
                </a:solidFill>
                <a:latin typeface="Source Code Pro"/>
                <a:ea typeface="Source Code Pro"/>
                <a:cs typeface="Source Code Pro"/>
                <a:sym typeface="Source Code Pro"/>
              </a:rPr>
              <a:t>Preprocessing</a:t>
            </a:r>
            <a:endParaRPr sz="1700">
              <a:solidFill>
                <a:srgbClr val="FFFFFF"/>
              </a:solidFill>
              <a:latin typeface="Source Code Pro"/>
              <a:ea typeface="Source Code Pro"/>
              <a:cs typeface="Source Code Pro"/>
              <a:sym typeface="Source Code Pro"/>
            </a:endParaRPr>
          </a:p>
          <a:p>
            <a:pPr indent="-336550" lvl="0" marL="457200" rtl="0" algn="l">
              <a:spcBef>
                <a:spcPts val="0"/>
              </a:spcBef>
              <a:spcAft>
                <a:spcPts val="0"/>
              </a:spcAft>
              <a:buClr>
                <a:srgbClr val="FFFFFF"/>
              </a:buClr>
              <a:buSzPts val="1700"/>
              <a:buFont typeface="Source Code Pro"/>
              <a:buChar char="●"/>
            </a:pPr>
            <a:r>
              <a:rPr lang="it" sz="1700">
                <a:solidFill>
                  <a:srgbClr val="FFFFFF"/>
                </a:solidFill>
                <a:latin typeface="Source Code Pro"/>
                <a:ea typeface="Source Code Pro"/>
                <a:cs typeface="Source Code Pro"/>
                <a:sym typeface="Source Code Pro"/>
              </a:rPr>
              <a:t>Split the dataset</a:t>
            </a:r>
            <a:endParaRPr sz="1700">
              <a:solidFill>
                <a:srgbClr val="FFFFFF"/>
              </a:solidFill>
              <a:latin typeface="Source Code Pro"/>
              <a:ea typeface="Source Code Pro"/>
              <a:cs typeface="Source Code Pro"/>
              <a:sym typeface="Source Code Pro"/>
            </a:endParaRPr>
          </a:p>
          <a:p>
            <a:pPr indent="-336550" lvl="0" marL="457200" rtl="0" algn="l">
              <a:spcBef>
                <a:spcPts val="0"/>
              </a:spcBef>
              <a:spcAft>
                <a:spcPts val="0"/>
              </a:spcAft>
              <a:buClr>
                <a:srgbClr val="FFFFFF"/>
              </a:buClr>
              <a:buSzPts val="1700"/>
              <a:buFont typeface="Source Code Pro"/>
              <a:buChar char="●"/>
            </a:pPr>
            <a:r>
              <a:rPr lang="it" sz="1700">
                <a:solidFill>
                  <a:srgbClr val="FFFFFF"/>
                </a:solidFill>
                <a:latin typeface="Source Code Pro"/>
                <a:ea typeface="Source Code Pro"/>
                <a:cs typeface="Source Code Pro"/>
                <a:sym typeface="Source Code Pro"/>
              </a:rPr>
              <a:t>Encoding</a:t>
            </a:r>
            <a:endParaRPr sz="1700">
              <a:solidFill>
                <a:srgbClr val="FFFFFF"/>
              </a:solidFill>
              <a:latin typeface="Source Code Pro"/>
              <a:ea typeface="Source Code Pro"/>
              <a:cs typeface="Source Code Pro"/>
              <a:sym typeface="Source Code Pro"/>
            </a:endParaRPr>
          </a:p>
        </p:txBody>
      </p:sp>
      <p:sp>
        <p:nvSpPr>
          <p:cNvPr id="291" name="Google Shape;291;p14"/>
          <p:cNvSpPr/>
          <p:nvPr/>
        </p:nvSpPr>
        <p:spPr>
          <a:xfrm>
            <a:off x="5484625" y="1312725"/>
            <a:ext cx="1956900" cy="1956900"/>
          </a:xfrm>
          <a:prstGeom prst="ellipse">
            <a:avLst/>
          </a:prstGeom>
          <a:solidFill>
            <a:srgbClr val="1DB9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7718325" y="1696571"/>
            <a:ext cx="1189500" cy="1189200"/>
          </a:xfrm>
          <a:prstGeom prst="ellipse">
            <a:avLst/>
          </a:prstGeom>
          <a:solidFill>
            <a:srgbClr val="19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txBox="1"/>
          <p:nvPr/>
        </p:nvSpPr>
        <p:spPr>
          <a:xfrm>
            <a:off x="7718425" y="1987150"/>
            <a:ext cx="1189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latin typeface="Source Code Pro"/>
                <a:ea typeface="Source Code Pro"/>
                <a:cs typeface="Source Code Pro"/>
                <a:sym typeface="Source Code Pro"/>
              </a:rPr>
              <a:t>Recommender</a:t>
            </a:r>
            <a:endParaRPr sz="12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lang="it" sz="1200">
                <a:solidFill>
                  <a:schemeClr val="lt1"/>
                </a:solidFill>
                <a:latin typeface="Source Code Pro"/>
                <a:ea typeface="Source Code Pro"/>
                <a:cs typeface="Source Code Pro"/>
                <a:sym typeface="Source Code Pro"/>
              </a:rPr>
              <a:t>System</a:t>
            </a:r>
            <a:endParaRPr sz="1200">
              <a:solidFill>
                <a:schemeClr val="lt1"/>
              </a:solidFill>
              <a:latin typeface="Source Code Pro"/>
              <a:ea typeface="Source Code Pro"/>
              <a:cs typeface="Source Code Pro"/>
              <a:sym typeface="Source Code Pro"/>
            </a:endParaRPr>
          </a:p>
        </p:txBody>
      </p:sp>
      <p:sp>
        <p:nvSpPr>
          <p:cNvPr id="294" name="Google Shape;294;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295" name="Google Shape;295;p14"/>
          <p:cNvSpPr txBox="1"/>
          <p:nvPr/>
        </p:nvSpPr>
        <p:spPr>
          <a:xfrm>
            <a:off x="5484625" y="1443375"/>
            <a:ext cx="2198700" cy="169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lt1"/>
                </a:solidFill>
                <a:latin typeface="Source Code Pro"/>
                <a:ea typeface="Source Code Pro"/>
                <a:cs typeface="Source Code Pro"/>
                <a:sym typeface="Source Code Pro"/>
              </a:rPr>
              <a:t>Supervised Learning:</a:t>
            </a:r>
            <a:endParaRPr sz="1200">
              <a:solidFill>
                <a:schemeClr val="lt1"/>
              </a:solidFill>
              <a:latin typeface="Source Code Pro"/>
              <a:ea typeface="Source Code Pro"/>
              <a:cs typeface="Source Code Pro"/>
              <a:sym typeface="Source Code Pro"/>
            </a:endParaRPr>
          </a:p>
          <a:p>
            <a:pPr indent="-304800" lvl="0" marL="457200" rtl="0" algn="l">
              <a:spcBef>
                <a:spcPts val="0"/>
              </a:spcBef>
              <a:spcAft>
                <a:spcPts val="0"/>
              </a:spcAft>
              <a:buClr>
                <a:schemeClr val="lt1"/>
              </a:buClr>
              <a:buSzPts val="1200"/>
              <a:buFont typeface="Source Code Pro"/>
              <a:buChar char="●"/>
            </a:pPr>
            <a:r>
              <a:rPr lang="it" sz="1200">
                <a:solidFill>
                  <a:schemeClr val="lt1"/>
                </a:solidFill>
                <a:latin typeface="Source Code Pro"/>
                <a:ea typeface="Source Code Pro"/>
                <a:cs typeface="Source Code Pro"/>
                <a:sym typeface="Source Code Pro"/>
              </a:rPr>
              <a:t>Classification</a:t>
            </a:r>
            <a:endParaRPr sz="1200">
              <a:solidFill>
                <a:schemeClr val="lt1"/>
              </a:solidFill>
              <a:latin typeface="Source Code Pro"/>
              <a:ea typeface="Source Code Pro"/>
              <a:cs typeface="Source Code Pro"/>
              <a:sym typeface="Source Code Pro"/>
            </a:endParaRPr>
          </a:p>
          <a:p>
            <a:pPr indent="-304800" lvl="0" marL="457200" rtl="0" algn="l">
              <a:spcBef>
                <a:spcPts val="0"/>
              </a:spcBef>
              <a:spcAft>
                <a:spcPts val="0"/>
              </a:spcAft>
              <a:buClr>
                <a:schemeClr val="lt1"/>
              </a:buClr>
              <a:buSzPts val="1200"/>
              <a:buFont typeface="Source Code Pro"/>
              <a:buChar char="●"/>
            </a:pPr>
            <a:r>
              <a:rPr lang="it" sz="1200">
                <a:solidFill>
                  <a:schemeClr val="lt1"/>
                </a:solidFill>
                <a:latin typeface="Source Code Pro"/>
                <a:ea typeface="Source Code Pro"/>
                <a:cs typeface="Source Code Pro"/>
                <a:sym typeface="Source Code Pro"/>
              </a:rPr>
              <a:t>Regression</a:t>
            </a:r>
            <a:endParaRPr sz="1200">
              <a:solidFill>
                <a:schemeClr val="lt1"/>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39" name="Google Shape;439;p32"/>
          <p:cNvSpPr txBox="1"/>
          <p:nvPr>
            <p:ph idx="4294967295" type="title"/>
          </p:nvPr>
        </p:nvSpPr>
        <p:spPr>
          <a:xfrm>
            <a:off x="1195600" y="4020875"/>
            <a:ext cx="5536500" cy="71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rgbClr val="1DB954"/>
                </a:solidFill>
              </a:rPr>
              <a:t>Model Comparison: </a:t>
            </a:r>
            <a:r>
              <a:rPr lang="it">
                <a:solidFill>
                  <a:srgbClr val="1DB954"/>
                </a:solidFill>
              </a:rPr>
              <a:t>Popularity regression</a:t>
            </a:r>
            <a:r>
              <a:rPr lang="it">
                <a:solidFill>
                  <a:srgbClr val="1DB954"/>
                </a:solidFill>
              </a:rPr>
              <a:t> with Cross Validation</a:t>
            </a:r>
            <a:endParaRPr>
              <a:solidFill>
                <a:srgbClr val="1DB954"/>
              </a:solidFill>
            </a:endParaRPr>
          </a:p>
        </p:txBody>
      </p:sp>
      <p:pic>
        <p:nvPicPr>
          <p:cNvPr id="440" name="Google Shape;440;p32"/>
          <p:cNvPicPr preferRelativeResize="0"/>
          <p:nvPr/>
        </p:nvPicPr>
        <p:blipFill>
          <a:blip r:embed="rId3">
            <a:alphaModFix/>
          </a:blip>
          <a:stretch>
            <a:fillRect/>
          </a:stretch>
        </p:blipFill>
        <p:spPr>
          <a:xfrm>
            <a:off x="1818450" y="304800"/>
            <a:ext cx="5507102" cy="3716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3"/>
          <p:cNvSpPr txBox="1"/>
          <p:nvPr>
            <p:ph idx="1" type="body"/>
          </p:nvPr>
        </p:nvSpPr>
        <p:spPr>
          <a:xfrm>
            <a:off x="1121675" y="4261225"/>
            <a:ext cx="5843100" cy="39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b="1" lang="it" sz="2840">
                <a:solidFill>
                  <a:srgbClr val="1DB954"/>
                </a:solidFill>
                <a:latin typeface="Maven Pro"/>
                <a:ea typeface="Maven Pro"/>
                <a:cs typeface="Maven Pro"/>
                <a:sym typeface="Maven Pro"/>
              </a:rPr>
              <a:t>Confusion Matrix: MLP Genre</a:t>
            </a:r>
            <a:endParaRPr sz="2015"/>
          </a:p>
        </p:txBody>
      </p:sp>
      <p:sp>
        <p:nvSpPr>
          <p:cNvPr id="446" name="Google Shape;446;p3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47" name="Google Shape;447;p33"/>
          <p:cNvPicPr preferRelativeResize="0"/>
          <p:nvPr/>
        </p:nvPicPr>
        <p:blipFill>
          <a:blip r:embed="rId4">
            <a:alphaModFix/>
          </a:blip>
          <a:stretch>
            <a:fillRect/>
          </a:stretch>
        </p:blipFill>
        <p:spPr>
          <a:xfrm>
            <a:off x="921375" y="278000"/>
            <a:ext cx="7301249" cy="3834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4"/>
          <p:cNvSpPr txBox="1"/>
          <p:nvPr>
            <p:ph type="title"/>
          </p:nvPr>
        </p:nvSpPr>
        <p:spPr>
          <a:xfrm>
            <a:off x="1303800" y="598575"/>
            <a:ext cx="7147200" cy="6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rgbClr val="1DB954"/>
                </a:solidFill>
              </a:rPr>
              <a:t>Weakness of the Classifier</a:t>
            </a:r>
            <a:endParaRPr>
              <a:solidFill>
                <a:srgbClr val="1DB954"/>
              </a:solidFill>
            </a:endParaRPr>
          </a:p>
        </p:txBody>
      </p:sp>
      <p:sp>
        <p:nvSpPr>
          <p:cNvPr id="453" name="Google Shape;453;p34"/>
          <p:cNvSpPr txBox="1"/>
          <p:nvPr>
            <p:ph idx="1" type="body"/>
          </p:nvPr>
        </p:nvSpPr>
        <p:spPr>
          <a:xfrm>
            <a:off x="1303800" y="1305075"/>
            <a:ext cx="6554400" cy="3226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it"/>
              <a:t>Genre</a:t>
            </a:r>
            <a:r>
              <a:rPr lang="it"/>
              <a:t>:</a:t>
            </a:r>
            <a:endParaRPr/>
          </a:p>
          <a:p>
            <a:pPr indent="-311150" lvl="0" marL="457200" rtl="0" algn="just">
              <a:spcBef>
                <a:spcPts val="1200"/>
              </a:spcBef>
              <a:spcAft>
                <a:spcPts val="0"/>
              </a:spcAft>
              <a:buSzPts val="1300"/>
              <a:buChar char="-"/>
            </a:pPr>
            <a:r>
              <a:rPr lang="it"/>
              <a:t>to make the problem easier we have reduced the number of target classes;</a:t>
            </a:r>
            <a:endParaRPr/>
          </a:p>
          <a:p>
            <a:pPr indent="-311150" lvl="0" marL="457200" rtl="0" algn="just">
              <a:spcBef>
                <a:spcPts val="0"/>
              </a:spcBef>
              <a:spcAft>
                <a:spcPts val="0"/>
              </a:spcAft>
              <a:buSzPts val="1300"/>
              <a:buChar char="-"/>
            </a:pPr>
            <a:r>
              <a:rPr lang="it"/>
              <a:t>this was done </a:t>
            </a:r>
            <a:r>
              <a:rPr b="1" lang="it"/>
              <a:t>manually</a:t>
            </a:r>
            <a:r>
              <a:rPr lang="it"/>
              <a:t> by looking at the </a:t>
            </a:r>
            <a:r>
              <a:rPr b="1" lang="it"/>
              <a:t>historical / social influences</a:t>
            </a:r>
            <a:r>
              <a:rPr lang="it"/>
              <a:t> between the various genres;</a:t>
            </a:r>
            <a:endParaRPr/>
          </a:p>
          <a:p>
            <a:pPr indent="-311150" lvl="0" marL="457200" rtl="0" algn="just">
              <a:spcBef>
                <a:spcPts val="0"/>
              </a:spcBef>
              <a:spcAft>
                <a:spcPts val="0"/>
              </a:spcAft>
              <a:buSzPts val="1300"/>
              <a:buChar char="-"/>
            </a:pPr>
            <a:r>
              <a:rPr lang="it"/>
              <a:t>this is not a </a:t>
            </a:r>
            <a:r>
              <a:rPr b="1" lang="it"/>
              <a:t>reliable</a:t>
            </a:r>
            <a:r>
              <a:rPr lang="it"/>
              <a:t> method, as it is subject to human errors, moreover a track can have influences from several different genres.</a:t>
            </a:r>
            <a:endParaRPr/>
          </a:p>
          <a:p>
            <a:pPr indent="0" lvl="0" marL="0" rtl="0" algn="just">
              <a:spcBef>
                <a:spcPts val="1200"/>
              </a:spcBef>
              <a:spcAft>
                <a:spcPts val="0"/>
              </a:spcAft>
              <a:buNone/>
            </a:pPr>
            <a:r>
              <a:rPr b="1" lang="it"/>
              <a:t>Popularity</a:t>
            </a:r>
            <a:r>
              <a:rPr lang="it"/>
              <a:t>:</a:t>
            </a:r>
            <a:endParaRPr/>
          </a:p>
          <a:p>
            <a:pPr indent="-311150" lvl="0" marL="457200" rtl="0" algn="just">
              <a:spcBef>
                <a:spcPts val="1200"/>
              </a:spcBef>
              <a:spcAft>
                <a:spcPts val="0"/>
              </a:spcAft>
              <a:buSzPts val="1300"/>
              <a:buChar char="-"/>
            </a:pPr>
            <a:r>
              <a:rPr lang="it"/>
              <a:t>Spotify for many tracks does not rank popularity (default 0) → the result is an </a:t>
            </a:r>
            <a:r>
              <a:rPr b="1" lang="it"/>
              <a:t>unbalanced</a:t>
            </a:r>
            <a:r>
              <a:rPr lang="it"/>
              <a:t> dataset</a:t>
            </a:r>
            <a:endParaRPr/>
          </a:p>
          <a:p>
            <a:pPr indent="-311150" lvl="0" marL="457200" rtl="0" algn="just">
              <a:spcBef>
                <a:spcPts val="0"/>
              </a:spcBef>
              <a:spcAft>
                <a:spcPts val="0"/>
              </a:spcAft>
              <a:buSzPts val="1300"/>
              <a:buChar char="-"/>
            </a:pPr>
            <a:r>
              <a:rPr lang="it"/>
              <a:t>In addition, the songs with high popularity (&gt; 70) are in a much lower percentage than the others.</a:t>
            </a:r>
            <a:endParaRPr/>
          </a:p>
        </p:txBody>
      </p:sp>
      <p:sp>
        <p:nvSpPr>
          <p:cNvPr id="454" name="Google Shape;454;p3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5"/>
          <p:cNvSpPr txBox="1"/>
          <p:nvPr>
            <p:ph type="title"/>
          </p:nvPr>
        </p:nvSpPr>
        <p:spPr>
          <a:xfrm>
            <a:off x="1303800" y="598575"/>
            <a:ext cx="4767600" cy="12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rgbClr val="1DB954"/>
                </a:solidFill>
              </a:rPr>
              <a:t>Unsupervised Learning:</a:t>
            </a:r>
            <a:endParaRPr>
              <a:solidFill>
                <a:srgbClr val="1DB954"/>
              </a:solidFill>
            </a:endParaRPr>
          </a:p>
          <a:p>
            <a:pPr indent="0" lvl="0" marL="0" rtl="0" algn="l">
              <a:spcBef>
                <a:spcPts val="0"/>
              </a:spcBef>
              <a:spcAft>
                <a:spcPts val="0"/>
              </a:spcAft>
              <a:buNone/>
            </a:pPr>
            <a:r>
              <a:rPr lang="it">
                <a:solidFill>
                  <a:srgbClr val="1DB954"/>
                </a:solidFill>
              </a:rPr>
              <a:t>K-Means Clustering</a:t>
            </a:r>
            <a:endParaRPr>
              <a:solidFill>
                <a:srgbClr val="1DB954"/>
              </a:solidFill>
            </a:endParaRPr>
          </a:p>
        </p:txBody>
      </p:sp>
      <p:sp>
        <p:nvSpPr>
          <p:cNvPr id="460" name="Google Shape;460;p35"/>
          <p:cNvSpPr txBox="1"/>
          <p:nvPr>
            <p:ph idx="1" type="body"/>
          </p:nvPr>
        </p:nvSpPr>
        <p:spPr>
          <a:xfrm>
            <a:off x="1303800" y="1860075"/>
            <a:ext cx="3312000" cy="28770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it">
                <a:solidFill>
                  <a:srgbClr val="000000"/>
                </a:solidFill>
              </a:rPr>
              <a:t>We</a:t>
            </a:r>
            <a:r>
              <a:rPr lang="it">
                <a:solidFill>
                  <a:srgbClr val="000000"/>
                </a:solidFill>
              </a:rPr>
              <a:t> decided to train k-means clustering algorithm by setting the number of clusters (</a:t>
            </a:r>
            <a:r>
              <a:rPr b="1" lang="it">
                <a:solidFill>
                  <a:srgbClr val="000000"/>
                </a:solidFill>
              </a:rPr>
              <a:t>k</a:t>
            </a:r>
            <a:r>
              <a:rPr lang="it">
                <a:solidFill>
                  <a:srgbClr val="000000"/>
                </a:solidFill>
              </a:rPr>
              <a:t>) equals to 12, that represents the “big-genres”.</a:t>
            </a:r>
            <a:endParaRPr>
              <a:solidFill>
                <a:srgbClr val="000000"/>
              </a:solidFill>
            </a:endParaRPr>
          </a:p>
          <a:p>
            <a:pPr indent="0" lvl="0" marL="0" rtl="0" algn="just">
              <a:lnSpc>
                <a:spcPct val="100000"/>
              </a:lnSpc>
              <a:spcBef>
                <a:spcPts val="0"/>
              </a:spcBef>
              <a:spcAft>
                <a:spcPts val="0"/>
              </a:spcAft>
              <a:buNone/>
            </a:pPr>
            <a:r>
              <a:t/>
            </a:r>
            <a:endParaRPr>
              <a:solidFill>
                <a:srgbClr val="000000"/>
              </a:solidFill>
            </a:endParaRPr>
          </a:p>
          <a:p>
            <a:pPr indent="0" lvl="0" marL="0" rtl="0" algn="just">
              <a:lnSpc>
                <a:spcPct val="100000"/>
              </a:lnSpc>
              <a:spcBef>
                <a:spcPts val="0"/>
              </a:spcBef>
              <a:spcAft>
                <a:spcPts val="0"/>
              </a:spcAft>
              <a:buNone/>
            </a:pPr>
            <a:r>
              <a:rPr lang="it">
                <a:solidFill>
                  <a:srgbClr val="000000"/>
                </a:solidFill>
              </a:rPr>
              <a:t>We used the following parameters:</a:t>
            </a:r>
            <a:endParaRPr>
              <a:solidFill>
                <a:srgbClr val="000000"/>
              </a:solidFill>
            </a:endParaRPr>
          </a:p>
          <a:p>
            <a:pPr indent="0" lvl="0" marL="0" rtl="0" algn="just">
              <a:lnSpc>
                <a:spcPct val="100000"/>
              </a:lnSpc>
              <a:spcBef>
                <a:spcPts val="0"/>
              </a:spcBef>
              <a:spcAft>
                <a:spcPts val="0"/>
              </a:spcAft>
              <a:buNone/>
            </a:pPr>
            <a:r>
              <a:t/>
            </a:r>
            <a:endParaRPr>
              <a:solidFill>
                <a:srgbClr val="000000"/>
              </a:solidFill>
            </a:endParaRPr>
          </a:p>
          <a:p>
            <a:pPr indent="-311150" lvl="0" marL="457200" rtl="0" algn="just">
              <a:lnSpc>
                <a:spcPct val="100000"/>
              </a:lnSpc>
              <a:spcBef>
                <a:spcPts val="0"/>
              </a:spcBef>
              <a:spcAft>
                <a:spcPts val="0"/>
              </a:spcAft>
              <a:buClr>
                <a:srgbClr val="000000"/>
              </a:buClr>
              <a:buSzPts val="1300"/>
              <a:buFont typeface="Nunito"/>
              <a:buChar char="●"/>
            </a:pPr>
            <a:r>
              <a:rPr lang="it">
                <a:solidFill>
                  <a:srgbClr val="000000"/>
                </a:solidFill>
              </a:rPr>
              <a:t>distance measure: </a:t>
            </a:r>
            <a:r>
              <a:rPr b="1" lang="it">
                <a:solidFill>
                  <a:srgbClr val="000000"/>
                </a:solidFill>
              </a:rPr>
              <a:t>cosine similarity</a:t>
            </a:r>
            <a:endParaRPr b="1">
              <a:solidFill>
                <a:srgbClr val="000000"/>
              </a:solidFill>
            </a:endParaRPr>
          </a:p>
          <a:p>
            <a:pPr indent="-311150" lvl="0" marL="457200" rtl="0" algn="just">
              <a:lnSpc>
                <a:spcPct val="100000"/>
              </a:lnSpc>
              <a:spcBef>
                <a:spcPts val="0"/>
              </a:spcBef>
              <a:spcAft>
                <a:spcPts val="0"/>
              </a:spcAft>
              <a:buClr>
                <a:srgbClr val="000000"/>
              </a:buClr>
              <a:buSzPts val="1300"/>
              <a:buFont typeface="Nunito"/>
              <a:buChar char="●"/>
            </a:pPr>
            <a:r>
              <a:rPr lang="it">
                <a:solidFill>
                  <a:srgbClr val="000000"/>
                </a:solidFill>
              </a:rPr>
              <a:t>metric measure: </a:t>
            </a:r>
            <a:r>
              <a:rPr b="1" lang="it">
                <a:solidFill>
                  <a:srgbClr val="000000"/>
                </a:solidFill>
              </a:rPr>
              <a:t>silhouette</a:t>
            </a:r>
            <a:endParaRPr b="1">
              <a:solidFill>
                <a:srgbClr val="000000"/>
              </a:solidFill>
            </a:endParaRPr>
          </a:p>
          <a:p>
            <a:pPr indent="0" lvl="0" marL="0" rtl="0" algn="just">
              <a:lnSpc>
                <a:spcPct val="100000"/>
              </a:lnSpc>
              <a:spcBef>
                <a:spcPts val="0"/>
              </a:spcBef>
              <a:spcAft>
                <a:spcPts val="0"/>
              </a:spcAft>
              <a:buNone/>
            </a:pPr>
            <a:r>
              <a:t/>
            </a:r>
            <a:endParaRPr>
              <a:solidFill>
                <a:srgbClr val="000000"/>
              </a:solidFill>
            </a:endParaRPr>
          </a:p>
          <a:p>
            <a:pPr indent="0" lvl="0" marL="0" rtl="0" algn="just">
              <a:lnSpc>
                <a:spcPct val="100000"/>
              </a:lnSpc>
              <a:spcBef>
                <a:spcPts val="0"/>
              </a:spcBef>
              <a:spcAft>
                <a:spcPts val="0"/>
              </a:spcAft>
              <a:buNone/>
            </a:pPr>
            <a:r>
              <a:rPr lang="it">
                <a:solidFill>
                  <a:srgbClr val="000000"/>
                </a:solidFill>
              </a:rPr>
              <a:t>To evaluate k-means we print the silhouette score in order to find a </a:t>
            </a:r>
            <a:r>
              <a:rPr b="1" lang="it">
                <a:solidFill>
                  <a:srgbClr val="000000"/>
                </a:solidFill>
              </a:rPr>
              <a:t>local maxima</a:t>
            </a:r>
            <a:r>
              <a:rPr lang="it">
                <a:solidFill>
                  <a:srgbClr val="000000"/>
                </a:solidFill>
              </a:rPr>
              <a:t>.</a:t>
            </a:r>
            <a:endParaRPr/>
          </a:p>
        </p:txBody>
      </p:sp>
      <p:sp>
        <p:nvSpPr>
          <p:cNvPr id="461" name="Google Shape;461;p3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62" name="Google Shape;462;p35"/>
          <p:cNvPicPr preferRelativeResize="0"/>
          <p:nvPr/>
        </p:nvPicPr>
        <p:blipFill>
          <a:blip r:embed="rId4">
            <a:alphaModFix/>
          </a:blip>
          <a:stretch>
            <a:fillRect/>
          </a:stretch>
        </p:blipFill>
        <p:spPr>
          <a:xfrm>
            <a:off x="5114275" y="1860075"/>
            <a:ext cx="3534080" cy="2572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6"/>
          <p:cNvSpPr txBox="1"/>
          <p:nvPr>
            <p:ph type="title"/>
          </p:nvPr>
        </p:nvSpPr>
        <p:spPr>
          <a:xfrm>
            <a:off x="1303800" y="598575"/>
            <a:ext cx="7147200" cy="7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rgbClr val="1DB954"/>
                </a:solidFill>
              </a:rPr>
              <a:t>Recommender System </a:t>
            </a:r>
            <a:endParaRPr>
              <a:solidFill>
                <a:srgbClr val="1DB954"/>
              </a:solidFill>
            </a:endParaRPr>
          </a:p>
        </p:txBody>
      </p:sp>
      <p:sp>
        <p:nvSpPr>
          <p:cNvPr id="468" name="Google Shape;468;p36"/>
          <p:cNvSpPr txBox="1"/>
          <p:nvPr>
            <p:ph idx="1" type="body"/>
          </p:nvPr>
        </p:nvSpPr>
        <p:spPr>
          <a:xfrm>
            <a:off x="1303800" y="1353925"/>
            <a:ext cx="5063400" cy="3383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it"/>
              <a:t>The idea is to recommend songs to the user, to be included in their own playlist.</a:t>
            </a:r>
            <a:endParaRPr/>
          </a:p>
          <a:p>
            <a:pPr indent="0" lvl="0" marL="0" rtl="0" algn="just">
              <a:spcBef>
                <a:spcPts val="1200"/>
              </a:spcBef>
              <a:spcAft>
                <a:spcPts val="0"/>
              </a:spcAft>
              <a:buNone/>
            </a:pPr>
            <a:r>
              <a:rPr b="1" lang="it"/>
              <a:t>Problem</a:t>
            </a:r>
            <a:r>
              <a:rPr lang="it"/>
              <a:t>:</a:t>
            </a:r>
            <a:endParaRPr/>
          </a:p>
          <a:p>
            <a:pPr indent="-311150" lvl="0" marL="457200" rtl="0" algn="just">
              <a:spcBef>
                <a:spcPts val="1200"/>
              </a:spcBef>
              <a:spcAft>
                <a:spcPts val="0"/>
              </a:spcAft>
              <a:buSzPts val="1300"/>
              <a:buChar char="-"/>
            </a:pPr>
            <a:r>
              <a:rPr lang="it"/>
              <a:t>Spotify Web Api does not provide data on other users</a:t>
            </a:r>
            <a:endParaRPr/>
          </a:p>
          <a:p>
            <a:pPr indent="-311150" lvl="0" marL="457200" rtl="0" algn="just">
              <a:spcBef>
                <a:spcPts val="0"/>
              </a:spcBef>
              <a:spcAft>
                <a:spcPts val="0"/>
              </a:spcAft>
              <a:buSzPts val="1300"/>
              <a:buChar char="-"/>
            </a:pPr>
            <a:r>
              <a:rPr lang="it"/>
              <a:t>It is possible to obtain a user's playlist only if they are </a:t>
            </a:r>
            <a:r>
              <a:rPr i="1" lang="it"/>
              <a:t>public</a:t>
            </a:r>
            <a:r>
              <a:rPr lang="it"/>
              <a:t> and if you know their </a:t>
            </a:r>
            <a:r>
              <a:rPr i="1" lang="it"/>
              <a:t>Spotify ID</a:t>
            </a:r>
            <a:r>
              <a:rPr lang="it"/>
              <a:t> in advance.</a:t>
            </a:r>
            <a:endParaRPr/>
          </a:p>
          <a:p>
            <a:pPr indent="0" lvl="0" marL="0" rtl="0" algn="just">
              <a:spcBef>
                <a:spcPts val="1200"/>
              </a:spcBef>
              <a:spcAft>
                <a:spcPts val="0"/>
              </a:spcAft>
              <a:buNone/>
            </a:pPr>
            <a:r>
              <a:rPr lang="it"/>
              <a:t>For these reasons we have chosen </a:t>
            </a:r>
            <a:r>
              <a:rPr b="1" lang="it"/>
              <a:t>Content-based filtering</a:t>
            </a:r>
            <a:r>
              <a:rPr lang="it"/>
              <a:t> to develop this system.</a:t>
            </a:r>
            <a:endParaRPr/>
          </a:p>
          <a:p>
            <a:pPr indent="0" lvl="0" marL="0" rtl="0" algn="just">
              <a:spcBef>
                <a:spcPts val="1200"/>
              </a:spcBef>
              <a:spcAft>
                <a:spcPts val="0"/>
              </a:spcAft>
              <a:buNone/>
            </a:pPr>
            <a:r>
              <a:rPr lang="it"/>
              <a:t>The algorithm can be divided into two steps:</a:t>
            </a:r>
            <a:endParaRPr/>
          </a:p>
          <a:p>
            <a:pPr indent="-311150" lvl="0" marL="457200" rtl="0" algn="just">
              <a:spcBef>
                <a:spcPts val="1200"/>
              </a:spcBef>
              <a:spcAft>
                <a:spcPts val="0"/>
              </a:spcAft>
              <a:buSzPts val="1300"/>
              <a:buAutoNum type="arabicPeriod"/>
            </a:pPr>
            <a:r>
              <a:rPr lang="it"/>
              <a:t>Creating the </a:t>
            </a:r>
            <a:r>
              <a:rPr b="1" lang="it"/>
              <a:t>summary vector</a:t>
            </a:r>
            <a:r>
              <a:rPr lang="it"/>
              <a:t>;</a:t>
            </a:r>
            <a:endParaRPr/>
          </a:p>
          <a:p>
            <a:pPr indent="-311150" lvl="0" marL="457200" rtl="0" algn="just">
              <a:spcBef>
                <a:spcPts val="0"/>
              </a:spcBef>
              <a:spcAft>
                <a:spcPts val="0"/>
              </a:spcAft>
              <a:buSzPts val="1300"/>
              <a:buAutoNum type="arabicPeriod"/>
            </a:pPr>
            <a:r>
              <a:rPr lang="it"/>
              <a:t>Find the </a:t>
            </a:r>
            <a:r>
              <a:rPr b="1" lang="it"/>
              <a:t>similarity</a:t>
            </a:r>
            <a:r>
              <a:rPr lang="it"/>
              <a:t> and </a:t>
            </a:r>
            <a:r>
              <a:rPr b="1" lang="it"/>
              <a:t>suggest </a:t>
            </a:r>
            <a:r>
              <a:rPr lang="it"/>
              <a:t>the songs.</a:t>
            </a:r>
            <a:endParaRPr/>
          </a:p>
          <a:p>
            <a:pPr indent="0" lvl="0" marL="457200" rtl="0" algn="l">
              <a:spcBef>
                <a:spcPts val="1200"/>
              </a:spcBef>
              <a:spcAft>
                <a:spcPts val="1200"/>
              </a:spcAft>
              <a:buNone/>
            </a:pPr>
            <a:r>
              <a:t/>
            </a:r>
            <a:endParaRPr/>
          </a:p>
        </p:txBody>
      </p:sp>
      <p:sp>
        <p:nvSpPr>
          <p:cNvPr id="469" name="Google Shape;469;p3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70" name="Google Shape;470;p36"/>
          <p:cNvPicPr preferRelativeResize="0"/>
          <p:nvPr/>
        </p:nvPicPr>
        <p:blipFill rotWithShape="1">
          <a:blip r:embed="rId3">
            <a:alphaModFix/>
          </a:blip>
          <a:srcRect b="21711" l="40981" r="17235" t="22344"/>
          <a:stretch/>
        </p:blipFill>
        <p:spPr>
          <a:xfrm>
            <a:off x="6656075" y="1588525"/>
            <a:ext cx="1958252" cy="1966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7"/>
          <p:cNvSpPr txBox="1"/>
          <p:nvPr>
            <p:ph type="title"/>
          </p:nvPr>
        </p:nvSpPr>
        <p:spPr>
          <a:xfrm>
            <a:off x="1303800" y="598575"/>
            <a:ext cx="7147200" cy="7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rgbClr val="1DB954"/>
                </a:solidFill>
              </a:rPr>
              <a:t>Recommender System: Summary Vector</a:t>
            </a:r>
            <a:endParaRPr>
              <a:solidFill>
                <a:srgbClr val="1DB954"/>
              </a:solidFill>
            </a:endParaRPr>
          </a:p>
        </p:txBody>
      </p:sp>
      <p:sp>
        <p:nvSpPr>
          <p:cNvPr id="476" name="Google Shape;476;p37"/>
          <p:cNvSpPr txBox="1"/>
          <p:nvPr>
            <p:ph idx="1" type="body"/>
          </p:nvPr>
        </p:nvSpPr>
        <p:spPr>
          <a:xfrm>
            <a:off x="1303800" y="1353925"/>
            <a:ext cx="7147200" cy="915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it"/>
              <a:t>Summarize by </a:t>
            </a:r>
            <a:r>
              <a:rPr b="1" lang="it"/>
              <a:t>adding</a:t>
            </a:r>
            <a:r>
              <a:rPr lang="it"/>
              <a:t> all the songs in a playlist into a </a:t>
            </a:r>
            <a:r>
              <a:rPr b="1" lang="it"/>
              <a:t>vector</a:t>
            </a:r>
            <a:r>
              <a:rPr lang="it"/>
              <a:t> that can be compared to the main dataset to find their similarities.</a:t>
            </a:r>
            <a:endParaRPr/>
          </a:p>
        </p:txBody>
      </p:sp>
      <p:sp>
        <p:nvSpPr>
          <p:cNvPr id="477" name="Google Shape;477;p3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78" name="Google Shape;478;p37"/>
          <p:cNvPicPr preferRelativeResize="0"/>
          <p:nvPr/>
        </p:nvPicPr>
        <p:blipFill>
          <a:blip r:embed="rId3">
            <a:alphaModFix/>
          </a:blip>
          <a:stretch>
            <a:fillRect/>
          </a:stretch>
        </p:blipFill>
        <p:spPr>
          <a:xfrm>
            <a:off x="1704975" y="1947100"/>
            <a:ext cx="5734050" cy="2438400"/>
          </a:xfrm>
          <a:prstGeom prst="rect">
            <a:avLst/>
          </a:prstGeom>
          <a:noFill/>
          <a:ln>
            <a:noFill/>
          </a:ln>
        </p:spPr>
      </p:pic>
      <p:pic>
        <p:nvPicPr>
          <p:cNvPr id="479" name="Google Shape;479;p37"/>
          <p:cNvPicPr preferRelativeResize="0"/>
          <p:nvPr/>
        </p:nvPicPr>
        <p:blipFill>
          <a:blip r:embed="rId4">
            <a:alphaModFix/>
          </a:blip>
          <a:stretch>
            <a:fillRect/>
          </a:stretch>
        </p:blipFill>
        <p:spPr>
          <a:xfrm>
            <a:off x="1704975" y="4385500"/>
            <a:ext cx="5734050" cy="390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8"/>
          <p:cNvSpPr txBox="1"/>
          <p:nvPr>
            <p:ph type="title"/>
          </p:nvPr>
        </p:nvSpPr>
        <p:spPr>
          <a:xfrm>
            <a:off x="1303800" y="598575"/>
            <a:ext cx="7147200" cy="7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rgbClr val="1DB954"/>
                </a:solidFill>
              </a:rPr>
              <a:t>Recommender System: Similarity</a:t>
            </a:r>
            <a:endParaRPr>
              <a:solidFill>
                <a:srgbClr val="1DB954"/>
              </a:solidFill>
            </a:endParaRPr>
          </a:p>
        </p:txBody>
      </p:sp>
      <p:sp>
        <p:nvSpPr>
          <p:cNvPr id="485" name="Google Shape;485;p38"/>
          <p:cNvSpPr txBox="1"/>
          <p:nvPr>
            <p:ph idx="1" type="body"/>
          </p:nvPr>
        </p:nvSpPr>
        <p:spPr>
          <a:xfrm>
            <a:off x="1303800" y="1353925"/>
            <a:ext cx="7147200" cy="915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it"/>
              <a:t>W</a:t>
            </a:r>
            <a:r>
              <a:rPr lang="it"/>
              <a:t>e use </a:t>
            </a:r>
            <a:r>
              <a:rPr b="1" lang="it"/>
              <a:t>cosine similarity</a:t>
            </a:r>
            <a:r>
              <a:rPr lang="it"/>
              <a:t> to calculate the similarity between the summary vector and each song of the main dataset </a:t>
            </a:r>
            <a:r>
              <a:rPr lang="it" sz="1200"/>
              <a:t>(not including the songs in the playlist)</a:t>
            </a:r>
            <a:r>
              <a:rPr lang="it"/>
              <a:t>.</a:t>
            </a:r>
            <a:endParaRPr/>
          </a:p>
        </p:txBody>
      </p:sp>
      <p:sp>
        <p:nvSpPr>
          <p:cNvPr id="486" name="Google Shape;486;p3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87" name="Google Shape;487;p38"/>
          <p:cNvPicPr preferRelativeResize="0"/>
          <p:nvPr/>
        </p:nvPicPr>
        <p:blipFill>
          <a:blip r:embed="rId3">
            <a:alphaModFix/>
          </a:blip>
          <a:stretch>
            <a:fillRect/>
          </a:stretch>
        </p:blipFill>
        <p:spPr>
          <a:xfrm>
            <a:off x="2312613" y="2303675"/>
            <a:ext cx="4518763" cy="720600"/>
          </a:xfrm>
          <a:prstGeom prst="rect">
            <a:avLst/>
          </a:prstGeom>
          <a:noFill/>
          <a:ln>
            <a:noFill/>
          </a:ln>
        </p:spPr>
      </p:pic>
      <p:sp>
        <p:nvSpPr>
          <p:cNvPr id="488" name="Google Shape;488;p38"/>
          <p:cNvSpPr txBox="1"/>
          <p:nvPr>
            <p:ph idx="1" type="body"/>
          </p:nvPr>
        </p:nvSpPr>
        <p:spPr>
          <a:xfrm>
            <a:off x="1427000" y="3350638"/>
            <a:ext cx="7147200" cy="915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it"/>
              <a:t>Once the similarity has been calculated, we add it as a new column to the dataset, and then sort it in </a:t>
            </a:r>
            <a:r>
              <a:rPr b="1" lang="it"/>
              <a:t>descending</a:t>
            </a:r>
            <a:r>
              <a:rPr lang="it"/>
              <a:t> </a:t>
            </a:r>
            <a:r>
              <a:rPr b="1" lang="it"/>
              <a:t>order</a:t>
            </a:r>
            <a:r>
              <a:rPr lang="it"/>
              <a:t> and select the first 50 songs to recommend.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9"/>
          <p:cNvSpPr txBox="1"/>
          <p:nvPr>
            <p:ph type="title"/>
          </p:nvPr>
        </p:nvSpPr>
        <p:spPr>
          <a:xfrm>
            <a:off x="1303800" y="598575"/>
            <a:ext cx="7147200" cy="7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rgbClr val="1DB954"/>
                </a:solidFill>
              </a:rPr>
              <a:t>Recommender System </a:t>
            </a:r>
            <a:endParaRPr>
              <a:solidFill>
                <a:srgbClr val="1DB954"/>
              </a:solidFill>
            </a:endParaRPr>
          </a:p>
        </p:txBody>
      </p:sp>
      <p:sp>
        <p:nvSpPr>
          <p:cNvPr id="494" name="Google Shape;494;p39"/>
          <p:cNvSpPr txBox="1"/>
          <p:nvPr>
            <p:ph idx="1" type="body"/>
          </p:nvPr>
        </p:nvSpPr>
        <p:spPr>
          <a:xfrm>
            <a:off x="1303800" y="1208225"/>
            <a:ext cx="5607600" cy="1943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it" sz="1200"/>
              <a:t>Advantage</a:t>
            </a:r>
            <a:r>
              <a:rPr lang="it" sz="1200"/>
              <a:t>: </a:t>
            </a:r>
            <a:endParaRPr sz="1200"/>
          </a:p>
          <a:p>
            <a:pPr indent="-304800" lvl="0" marL="457200" rtl="0" algn="just">
              <a:spcBef>
                <a:spcPts val="1200"/>
              </a:spcBef>
              <a:spcAft>
                <a:spcPts val="0"/>
              </a:spcAft>
              <a:buSzPts val="1200"/>
              <a:buChar char="-"/>
            </a:pPr>
            <a:r>
              <a:rPr lang="it" sz="1200"/>
              <a:t>the temporal complexity, as it is equivalent to a multiplication between matrices.</a:t>
            </a:r>
            <a:endParaRPr sz="1200"/>
          </a:p>
          <a:p>
            <a:pPr indent="0" lvl="0" marL="0" rtl="0" algn="just">
              <a:spcBef>
                <a:spcPts val="1200"/>
              </a:spcBef>
              <a:spcAft>
                <a:spcPts val="0"/>
              </a:spcAft>
              <a:buNone/>
            </a:pPr>
            <a:r>
              <a:rPr b="1" lang="it" sz="1200"/>
              <a:t>Problem</a:t>
            </a:r>
            <a:r>
              <a:rPr lang="it" sz="1200"/>
              <a:t>: </a:t>
            </a:r>
            <a:endParaRPr sz="1200"/>
          </a:p>
          <a:p>
            <a:pPr indent="-304800" lvl="0" marL="457200" rtl="0" algn="just">
              <a:spcBef>
                <a:spcPts val="1200"/>
              </a:spcBef>
              <a:spcAft>
                <a:spcPts val="0"/>
              </a:spcAft>
              <a:buSzPts val="1200"/>
              <a:buChar char="-"/>
            </a:pPr>
            <a:r>
              <a:rPr lang="it" sz="1200"/>
              <a:t>there are no metrics to evaluate whether the recommendation is good or bad.</a:t>
            </a:r>
            <a:endParaRPr/>
          </a:p>
        </p:txBody>
      </p:sp>
      <p:sp>
        <p:nvSpPr>
          <p:cNvPr id="495" name="Google Shape;495;p3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96" name="Google Shape;496;p39"/>
          <p:cNvPicPr preferRelativeResize="0"/>
          <p:nvPr/>
        </p:nvPicPr>
        <p:blipFill rotWithShape="1">
          <a:blip r:embed="rId3">
            <a:alphaModFix/>
          </a:blip>
          <a:srcRect b="20517" l="16249" r="14575" t="5996"/>
          <a:stretch/>
        </p:blipFill>
        <p:spPr>
          <a:xfrm>
            <a:off x="6951400" y="0"/>
            <a:ext cx="2192599" cy="3779727"/>
          </a:xfrm>
          <a:prstGeom prst="rect">
            <a:avLst/>
          </a:prstGeom>
          <a:noFill/>
          <a:ln>
            <a:noFill/>
          </a:ln>
        </p:spPr>
      </p:pic>
      <p:pic>
        <p:nvPicPr>
          <p:cNvPr id="497" name="Google Shape;497;p39"/>
          <p:cNvPicPr preferRelativeResize="0"/>
          <p:nvPr/>
        </p:nvPicPr>
        <p:blipFill>
          <a:blip r:embed="rId4">
            <a:alphaModFix/>
          </a:blip>
          <a:stretch>
            <a:fillRect/>
          </a:stretch>
        </p:blipFill>
        <p:spPr>
          <a:xfrm>
            <a:off x="1369027" y="3300548"/>
            <a:ext cx="6807701" cy="1655050"/>
          </a:xfrm>
          <a:prstGeom prst="rect">
            <a:avLst/>
          </a:prstGeom>
          <a:noFill/>
          <a:ln cap="flat" cmpd="sng" w="28575">
            <a:solidFill>
              <a:srgbClr val="1DB954"/>
            </a:solidFill>
            <a:prstDash val="solid"/>
            <a:round/>
            <a:headEnd len="sm" w="sm" type="none"/>
            <a:tailEnd len="sm" w="sm" type="none"/>
          </a:ln>
        </p:spPr>
      </p:pic>
      <p:pic>
        <p:nvPicPr>
          <p:cNvPr id="498" name="Google Shape;498;p39"/>
          <p:cNvPicPr preferRelativeResize="0"/>
          <p:nvPr/>
        </p:nvPicPr>
        <p:blipFill rotWithShape="1">
          <a:blip r:embed="rId5">
            <a:alphaModFix/>
          </a:blip>
          <a:srcRect b="19957" l="15584" r="14057" t="5935"/>
          <a:stretch/>
        </p:blipFill>
        <p:spPr>
          <a:xfrm>
            <a:off x="6911400" y="0"/>
            <a:ext cx="2229951" cy="3811502"/>
          </a:xfrm>
          <a:prstGeom prst="rect">
            <a:avLst/>
          </a:prstGeom>
          <a:noFill/>
          <a:ln>
            <a:noFill/>
          </a:ln>
        </p:spPr>
      </p:pic>
      <p:pic>
        <p:nvPicPr>
          <p:cNvPr id="499" name="Google Shape;499;p39"/>
          <p:cNvPicPr preferRelativeResize="0"/>
          <p:nvPr/>
        </p:nvPicPr>
        <p:blipFill>
          <a:blip r:embed="rId6">
            <a:alphaModFix/>
          </a:blip>
          <a:stretch>
            <a:fillRect/>
          </a:stretch>
        </p:blipFill>
        <p:spPr>
          <a:xfrm>
            <a:off x="1350299" y="3300550"/>
            <a:ext cx="6845151" cy="1655050"/>
          </a:xfrm>
          <a:prstGeom prst="rect">
            <a:avLst/>
          </a:prstGeom>
          <a:noFill/>
          <a:ln cap="flat" cmpd="sng" w="28575">
            <a:solidFill>
              <a:srgbClr val="1DB95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5"/>
          <p:cNvSpPr txBox="1"/>
          <p:nvPr>
            <p:ph type="title"/>
          </p:nvPr>
        </p:nvSpPr>
        <p:spPr>
          <a:xfrm>
            <a:off x="1120625" y="809100"/>
            <a:ext cx="4864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820">
                <a:solidFill>
                  <a:srgbClr val="1DB954"/>
                </a:solidFill>
              </a:rPr>
              <a:t>Data Acquisition: </a:t>
            </a:r>
            <a:r>
              <a:rPr lang="it" sz="2820">
                <a:solidFill>
                  <a:srgbClr val="1DB954"/>
                </a:solidFill>
              </a:rPr>
              <a:t>Spotify</a:t>
            </a:r>
            <a:endParaRPr sz="2820">
              <a:solidFill>
                <a:srgbClr val="1DB954"/>
              </a:solidFill>
            </a:endParaRPr>
          </a:p>
        </p:txBody>
      </p:sp>
      <p:sp>
        <p:nvSpPr>
          <p:cNvPr id="301" name="Google Shape;301;p15"/>
          <p:cNvSpPr txBox="1"/>
          <p:nvPr>
            <p:ph idx="1" type="body"/>
          </p:nvPr>
        </p:nvSpPr>
        <p:spPr>
          <a:xfrm>
            <a:off x="1154050" y="1552075"/>
            <a:ext cx="3792000" cy="2221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it"/>
              <a:t>Today Spotify is one of the most  popular app for listening music (online &amp; offline).</a:t>
            </a:r>
            <a:endParaRPr/>
          </a:p>
          <a:p>
            <a:pPr indent="0" lvl="0" marL="0" rtl="0" algn="just">
              <a:spcBef>
                <a:spcPts val="1200"/>
              </a:spcBef>
              <a:spcAft>
                <a:spcPts val="0"/>
              </a:spcAft>
              <a:buNone/>
            </a:pPr>
            <a:r>
              <a:rPr lang="it"/>
              <a:t>It counts around 1 billion of installations (reached in 2021 on </a:t>
            </a:r>
            <a:r>
              <a:rPr lang="it"/>
              <a:t>Play Store).</a:t>
            </a:r>
            <a:endParaRPr/>
          </a:p>
          <a:p>
            <a:pPr indent="0" lvl="0" marL="0" rtl="0" algn="just">
              <a:spcBef>
                <a:spcPts val="1200"/>
              </a:spcBef>
              <a:spcAft>
                <a:spcPts val="1200"/>
              </a:spcAft>
              <a:buNone/>
            </a:pPr>
            <a:r>
              <a:rPr lang="it"/>
              <a:t>In order to create our dataset we used the </a:t>
            </a:r>
            <a:r>
              <a:rPr b="1" lang="it"/>
              <a:t>Spotify Dev API</a:t>
            </a:r>
            <a:r>
              <a:rPr lang="it"/>
              <a:t> and a Python Program that makes request to the Spotify Server.</a:t>
            </a:r>
            <a:endParaRPr/>
          </a:p>
        </p:txBody>
      </p:sp>
      <p:pic>
        <p:nvPicPr>
          <p:cNvPr descr="Laptop Chromebook aperto" id="302" name="Google Shape;302;p15"/>
          <p:cNvPicPr preferRelativeResize="0"/>
          <p:nvPr/>
        </p:nvPicPr>
        <p:blipFill>
          <a:blip r:embed="rId3">
            <a:alphaModFix/>
          </a:blip>
          <a:stretch>
            <a:fillRect/>
          </a:stretch>
        </p:blipFill>
        <p:spPr>
          <a:xfrm>
            <a:off x="6067775" y="1187479"/>
            <a:ext cx="2779602" cy="1902398"/>
          </a:xfrm>
          <a:prstGeom prst="rect">
            <a:avLst/>
          </a:prstGeom>
          <a:noFill/>
          <a:ln>
            <a:noFill/>
          </a:ln>
        </p:spPr>
      </p:pic>
      <p:pic>
        <p:nvPicPr>
          <p:cNvPr id="303" name="Google Shape;303;p15"/>
          <p:cNvPicPr preferRelativeResize="0"/>
          <p:nvPr/>
        </p:nvPicPr>
        <p:blipFill rotWithShape="1">
          <a:blip r:embed="rId4">
            <a:alphaModFix/>
          </a:blip>
          <a:srcRect b="4881" l="0" r="0" t="4881"/>
          <a:stretch/>
        </p:blipFill>
        <p:spPr>
          <a:xfrm>
            <a:off x="6405149" y="1348646"/>
            <a:ext cx="2058887" cy="1340138"/>
          </a:xfrm>
          <a:prstGeom prst="rect">
            <a:avLst/>
          </a:prstGeom>
          <a:noFill/>
          <a:ln>
            <a:noFill/>
          </a:ln>
        </p:spPr>
      </p:pic>
      <p:pic>
        <p:nvPicPr>
          <p:cNvPr descr="Smartphone nero in verticale" id="304" name="Google Shape;304;p15"/>
          <p:cNvPicPr preferRelativeResize="0"/>
          <p:nvPr/>
        </p:nvPicPr>
        <p:blipFill>
          <a:blip r:embed="rId5">
            <a:alphaModFix/>
          </a:blip>
          <a:stretch>
            <a:fillRect/>
          </a:stretch>
        </p:blipFill>
        <p:spPr>
          <a:xfrm>
            <a:off x="7924640" y="1696955"/>
            <a:ext cx="833000" cy="1888224"/>
          </a:xfrm>
          <a:prstGeom prst="rect">
            <a:avLst/>
          </a:prstGeom>
          <a:noFill/>
          <a:ln>
            <a:noFill/>
          </a:ln>
        </p:spPr>
      </p:pic>
      <p:pic>
        <p:nvPicPr>
          <p:cNvPr id="305" name="Google Shape;305;p15"/>
          <p:cNvPicPr preferRelativeResize="0"/>
          <p:nvPr/>
        </p:nvPicPr>
        <p:blipFill rotWithShape="1">
          <a:blip r:embed="rId6">
            <a:alphaModFix/>
          </a:blip>
          <a:srcRect b="7911" l="0" r="0" t="7920"/>
          <a:stretch/>
        </p:blipFill>
        <p:spPr>
          <a:xfrm>
            <a:off x="7964691" y="1853817"/>
            <a:ext cx="752899" cy="1544839"/>
          </a:xfrm>
          <a:prstGeom prst="rect">
            <a:avLst/>
          </a:prstGeom>
          <a:noFill/>
          <a:ln>
            <a:noFill/>
          </a:ln>
        </p:spPr>
      </p:pic>
      <p:sp>
        <p:nvSpPr>
          <p:cNvPr id="306" name="Google Shape;306;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07" name="Google Shape;307;p15"/>
          <p:cNvPicPr preferRelativeResize="0"/>
          <p:nvPr/>
        </p:nvPicPr>
        <p:blipFill rotWithShape="1">
          <a:blip r:embed="rId7">
            <a:alphaModFix/>
          </a:blip>
          <a:srcRect b="7770" l="11954" r="12098" t="7115"/>
          <a:stretch/>
        </p:blipFill>
        <p:spPr>
          <a:xfrm rot="845929">
            <a:off x="4962007" y="3225310"/>
            <a:ext cx="2210460" cy="2929303"/>
          </a:xfrm>
          <a:prstGeom prst="rect">
            <a:avLst/>
          </a:prstGeom>
          <a:noFill/>
          <a:ln>
            <a:noFill/>
          </a:ln>
        </p:spPr>
      </p:pic>
      <p:pic>
        <p:nvPicPr>
          <p:cNvPr id="308" name="Google Shape;308;p15"/>
          <p:cNvPicPr preferRelativeResize="0"/>
          <p:nvPr/>
        </p:nvPicPr>
        <p:blipFill>
          <a:blip r:embed="rId8">
            <a:alphaModFix/>
          </a:blip>
          <a:stretch>
            <a:fillRect/>
          </a:stretch>
        </p:blipFill>
        <p:spPr>
          <a:xfrm rot="-1487617">
            <a:off x="108800" y="3781752"/>
            <a:ext cx="1201625" cy="120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30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6"/>
          <p:cNvSpPr txBox="1"/>
          <p:nvPr>
            <p:ph idx="1" type="body"/>
          </p:nvPr>
        </p:nvSpPr>
        <p:spPr>
          <a:xfrm>
            <a:off x="1303800" y="1394700"/>
            <a:ext cx="6296400" cy="34200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it"/>
              <a:t>For data acquisition first </a:t>
            </a:r>
            <a:r>
              <a:rPr lang="it"/>
              <a:t>we look for a dataset that has the genre associated with the song.</a:t>
            </a:r>
            <a:endParaRPr/>
          </a:p>
          <a:p>
            <a:pPr indent="-311150" lvl="0" marL="457200" rtl="0" algn="just">
              <a:spcBef>
                <a:spcPts val="0"/>
              </a:spcBef>
              <a:spcAft>
                <a:spcPts val="0"/>
              </a:spcAft>
              <a:buSzPts val="1300"/>
              <a:buChar char="●"/>
            </a:pPr>
            <a:r>
              <a:rPr lang="it"/>
              <a:t>After several searches we have not found an adequate dataset.</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it"/>
              <a:t>The Reason: </a:t>
            </a:r>
            <a:endParaRPr/>
          </a:p>
          <a:p>
            <a:pPr indent="-311150" lvl="0" marL="457200" rtl="0" algn="just">
              <a:spcBef>
                <a:spcPts val="1200"/>
              </a:spcBef>
              <a:spcAft>
                <a:spcPts val="0"/>
              </a:spcAft>
              <a:buSzPts val="1300"/>
              <a:buChar char="●"/>
            </a:pPr>
            <a:r>
              <a:rPr lang="it"/>
              <a:t>Spotify does not associate the genre directly with the track but exclusively with the artists;</a:t>
            </a:r>
            <a:endParaRPr/>
          </a:p>
          <a:p>
            <a:pPr indent="-311150" lvl="0" marL="457200" rtl="0" algn="just">
              <a:spcBef>
                <a:spcPts val="0"/>
              </a:spcBef>
              <a:spcAft>
                <a:spcPts val="0"/>
              </a:spcAft>
              <a:buSzPts val="1300"/>
              <a:buChar char="●"/>
            </a:pPr>
            <a:r>
              <a:rPr lang="it"/>
              <a:t>An artist in most cases has multiple genres.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Therefore w</a:t>
            </a:r>
            <a:r>
              <a:rPr lang="it"/>
              <a:t>e decided to create a dataset from </a:t>
            </a:r>
            <a:r>
              <a:rPr b="1" lang="it"/>
              <a:t>scratch</a:t>
            </a:r>
            <a:r>
              <a:rPr lang="it"/>
              <a:t> using the </a:t>
            </a:r>
            <a:r>
              <a:rPr b="1" lang="it"/>
              <a:t>Spotify Web API</a:t>
            </a:r>
            <a:r>
              <a:rPr lang="it"/>
              <a:t>.</a:t>
            </a:r>
            <a:endParaRPr/>
          </a:p>
        </p:txBody>
      </p:sp>
      <p:sp>
        <p:nvSpPr>
          <p:cNvPr id="314" name="Google Shape;314;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15" name="Google Shape;315;p16"/>
          <p:cNvSpPr txBox="1"/>
          <p:nvPr>
            <p:ph type="title"/>
          </p:nvPr>
        </p:nvSpPr>
        <p:spPr>
          <a:xfrm>
            <a:off x="1120625" y="809100"/>
            <a:ext cx="4864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820">
                <a:solidFill>
                  <a:srgbClr val="1DB954"/>
                </a:solidFill>
              </a:rPr>
              <a:t>Data Acquisition</a:t>
            </a:r>
            <a:endParaRPr sz="2820">
              <a:solidFill>
                <a:srgbClr val="1DB95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7"/>
          <p:cNvSpPr txBox="1"/>
          <p:nvPr>
            <p:ph idx="1" type="body"/>
          </p:nvPr>
        </p:nvSpPr>
        <p:spPr>
          <a:xfrm>
            <a:off x="1303800" y="1311975"/>
            <a:ext cx="7116300" cy="321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a:t>
            </a:r>
            <a:r>
              <a:rPr lang="it"/>
              <a:t> Spotify Web API provides </a:t>
            </a:r>
            <a:r>
              <a:rPr b="1" lang="it"/>
              <a:t>queries</a:t>
            </a:r>
            <a:r>
              <a:rPr lang="it"/>
              <a:t> to get:</a:t>
            </a:r>
            <a:endParaRPr/>
          </a:p>
          <a:p>
            <a:pPr indent="-311150" lvl="0" marL="457200" rtl="0" algn="l">
              <a:spcBef>
                <a:spcPts val="1200"/>
              </a:spcBef>
              <a:spcAft>
                <a:spcPts val="0"/>
              </a:spcAft>
              <a:buSzPts val="1300"/>
              <a:buChar char="●"/>
            </a:pPr>
            <a:r>
              <a:rPr lang="it"/>
              <a:t>the list of all genres classified by Spotify;</a:t>
            </a:r>
            <a:endParaRPr/>
          </a:p>
          <a:p>
            <a:pPr indent="-311150" lvl="0" marL="457200" rtl="0" algn="l">
              <a:spcBef>
                <a:spcPts val="0"/>
              </a:spcBef>
              <a:spcAft>
                <a:spcPts val="0"/>
              </a:spcAft>
              <a:buSzPts val="1300"/>
              <a:buChar char="●"/>
            </a:pPr>
            <a:r>
              <a:rPr lang="it"/>
              <a:t>a list of up to 100 recommended songs given a specific genre;</a:t>
            </a:r>
            <a:endParaRPr/>
          </a:p>
          <a:p>
            <a:pPr indent="-311150" lvl="0" marL="457200" rtl="0" algn="l">
              <a:spcBef>
                <a:spcPts val="0"/>
              </a:spcBef>
              <a:spcAft>
                <a:spcPts val="0"/>
              </a:spcAft>
              <a:buSzPts val="1300"/>
              <a:buChar char="●"/>
            </a:pPr>
            <a:r>
              <a:rPr lang="it"/>
              <a:t>the audio characteristics of a track given its Spotify ID;</a:t>
            </a:r>
            <a:endParaRPr/>
          </a:p>
          <a:p>
            <a:pPr indent="-311150" lvl="0" marL="457200" rtl="0" algn="l">
              <a:spcBef>
                <a:spcPts val="0"/>
              </a:spcBef>
              <a:spcAft>
                <a:spcPts val="0"/>
              </a:spcAft>
              <a:buSzPts val="1300"/>
              <a:buChar char="●"/>
            </a:pPr>
            <a:r>
              <a:rPr lang="it"/>
              <a:t>the playlists of the user given his Spotify ID.</a:t>
            </a:r>
            <a:endParaRPr/>
          </a:p>
          <a:p>
            <a:pPr indent="0" lvl="0" marL="0" rtl="0" algn="l">
              <a:spcBef>
                <a:spcPts val="1200"/>
              </a:spcBef>
              <a:spcAft>
                <a:spcPts val="0"/>
              </a:spcAft>
              <a:buNone/>
            </a:pPr>
            <a:r>
              <a:rPr lang="it"/>
              <a:t>We used these to create the two datasets</a:t>
            </a:r>
            <a:endParaRPr/>
          </a:p>
          <a:p>
            <a:pPr indent="0" lvl="0" marL="0" rtl="0" algn="l">
              <a:spcBef>
                <a:spcPts val="1200"/>
              </a:spcBef>
              <a:spcAft>
                <a:spcPts val="1200"/>
              </a:spcAft>
              <a:buNone/>
            </a:pPr>
            <a:r>
              <a:t/>
            </a:r>
            <a:endParaRPr/>
          </a:p>
        </p:txBody>
      </p:sp>
      <p:sp>
        <p:nvSpPr>
          <p:cNvPr id="321" name="Google Shape;321;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22" name="Google Shape;322;p17"/>
          <p:cNvPicPr preferRelativeResize="0"/>
          <p:nvPr/>
        </p:nvPicPr>
        <p:blipFill>
          <a:blip r:embed="rId3">
            <a:alphaModFix/>
          </a:blip>
          <a:stretch>
            <a:fillRect/>
          </a:stretch>
        </p:blipFill>
        <p:spPr>
          <a:xfrm>
            <a:off x="2853647" y="3308400"/>
            <a:ext cx="3436700" cy="1346150"/>
          </a:xfrm>
          <a:prstGeom prst="rect">
            <a:avLst/>
          </a:prstGeom>
          <a:noFill/>
          <a:ln>
            <a:noFill/>
          </a:ln>
        </p:spPr>
      </p:pic>
      <p:sp>
        <p:nvSpPr>
          <p:cNvPr id="323" name="Google Shape;323;p17"/>
          <p:cNvSpPr txBox="1"/>
          <p:nvPr>
            <p:ph type="title"/>
          </p:nvPr>
        </p:nvSpPr>
        <p:spPr>
          <a:xfrm>
            <a:off x="1120625" y="809100"/>
            <a:ext cx="4864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820">
                <a:solidFill>
                  <a:srgbClr val="1DB954"/>
                </a:solidFill>
              </a:rPr>
              <a:t>Data Acquisition</a:t>
            </a:r>
            <a:endParaRPr sz="2820">
              <a:solidFill>
                <a:srgbClr val="1DB95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8"/>
          <p:cNvSpPr txBox="1"/>
          <p:nvPr>
            <p:ph type="title"/>
          </p:nvPr>
        </p:nvSpPr>
        <p:spPr>
          <a:xfrm>
            <a:off x="1123550" y="795725"/>
            <a:ext cx="5464200" cy="4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1DB954"/>
                </a:solidFill>
              </a:rPr>
              <a:t>Description of the Dataset</a:t>
            </a:r>
            <a:endParaRPr>
              <a:solidFill>
                <a:srgbClr val="1DB954"/>
              </a:solidFill>
            </a:endParaRPr>
          </a:p>
        </p:txBody>
      </p:sp>
      <p:sp>
        <p:nvSpPr>
          <p:cNvPr id="329" name="Google Shape;329;p18"/>
          <p:cNvSpPr txBox="1"/>
          <p:nvPr>
            <p:ph idx="1" type="body"/>
          </p:nvPr>
        </p:nvSpPr>
        <p:spPr>
          <a:xfrm>
            <a:off x="1123550" y="1444475"/>
            <a:ext cx="4434900" cy="3238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it"/>
              <a:t>Before the </a:t>
            </a:r>
            <a:r>
              <a:rPr lang="it"/>
              <a:t>pre processing</a:t>
            </a:r>
            <a:r>
              <a:rPr lang="it"/>
              <a:t> </a:t>
            </a:r>
            <a:r>
              <a:rPr lang="it"/>
              <a:t>operations</a:t>
            </a:r>
            <a:r>
              <a:rPr lang="it"/>
              <a:t> our dataset is composed by:</a:t>
            </a:r>
            <a:endParaRPr/>
          </a:p>
          <a:p>
            <a:pPr indent="-311150" lvl="0" marL="457200" rtl="0" algn="just">
              <a:spcBef>
                <a:spcPts val="1200"/>
              </a:spcBef>
              <a:spcAft>
                <a:spcPts val="0"/>
              </a:spcAft>
              <a:buSzPts val="1300"/>
              <a:buChar char="●"/>
            </a:pPr>
            <a:r>
              <a:rPr lang="it"/>
              <a:t>around </a:t>
            </a:r>
            <a:r>
              <a:rPr b="1" lang="it"/>
              <a:t>80k rows;</a:t>
            </a:r>
            <a:endParaRPr b="1"/>
          </a:p>
          <a:p>
            <a:pPr indent="-311150" lvl="0" marL="457200" rtl="0" algn="just">
              <a:spcBef>
                <a:spcPts val="0"/>
              </a:spcBef>
              <a:spcAft>
                <a:spcPts val="0"/>
              </a:spcAft>
              <a:buSzPts val="1300"/>
              <a:buChar char="●"/>
            </a:pPr>
            <a:r>
              <a:rPr lang="it"/>
              <a:t>each row is </a:t>
            </a:r>
            <a:r>
              <a:rPr lang="it"/>
              <a:t>described</a:t>
            </a:r>
            <a:r>
              <a:rPr lang="it"/>
              <a:t> by </a:t>
            </a:r>
            <a:r>
              <a:rPr b="1" lang="it"/>
              <a:t>25 columns (features).</a:t>
            </a:r>
            <a:endParaRPr b="1"/>
          </a:p>
          <a:p>
            <a:pPr indent="0" lvl="0" marL="0" rtl="0" algn="just">
              <a:spcBef>
                <a:spcPts val="1200"/>
              </a:spcBef>
              <a:spcAft>
                <a:spcPts val="0"/>
              </a:spcAft>
              <a:buNone/>
            </a:pPr>
            <a:r>
              <a:rPr lang="it"/>
              <a:t>The preprocessing operations we did to the dataset led these numbers to grow significantly, reaching </a:t>
            </a:r>
            <a:r>
              <a:rPr b="1" lang="it"/>
              <a:t>100k rows</a:t>
            </a:r>
            <a:r>
              <a:rPr lang="it"/>
              <a:t> and each row is described by </a:t>
            </a:r>
            <a:r>
              <a:rPr b="1" lang="it"/>
              <a:t>47 features.</a:t>
            </a:r>
            <a:endParaRPr b="1"/>
          </a:p>
          <a:p>
            <a:pPr indent="0" lvl="0" marL="0" rtl="0" algn="just">
              <a:spcBef>
                <a:spcPts val="1200"/>
              </a:spcBef>
              <a:spcAft>
                <a:spcPts val="1200"/>
              </a:spcAft>
              <a:buNone/>
            </a:pPr>
            <a:r>
              <a:t/>
            </a:r>
            <a:endParaRPr/>
          </a:p>
        </p:txBody>
      </p:sp>
      <p:sp>
        <p:nvSpPr>
          <p:cNvPr id="330" name="Google Shape;330;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31" name="Google Shape;331;p18"/>
          <p:cNvPicPr preferRelativeResize="0"/>
          <p:nvPr/>
        </p:nvPicPr>
        <p:blipFill>
          <a:blip r:embed="rId3">
            <a:alphaModFix/>
          </a:blip>
          <a:stretch>
            <a:fillRect/>
          </a:stretch>
        </p:blipFill>
        <p:spPr>
          <a:xfrm>
            <a:off x="5776400" y="1638838"/>
            <a:ext cx="3100500" cy="2849769"/>
          </a:xfrm>
          <a:prstGeom prst="rect">
            <a:avLst/>
          </a:prstGeom>
          <a:noFill/>
          <a:ln cap="flat" cmpd="sng" w="28575">
            <a:solidFill>
              <a:srgbClr val="1DB954"/>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9"/>
          <p:cNvSpPr txBox="1"/>
          <p:nvPr>
            <p:ph type="title"/>
          </p:nvPr>
        </p:nvSpPr>
        <p:spPr>
          <a:xfrm>
            <a:off x="1132750" y="810925"/>
            <a:ext cx="33120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820">
                <a:solidFill>
                  <a:srgbClr val="1DB954"/>
                </a:solidFill>
              </a:rPr>
              <a:t>Feature Variety</a:t>
            </a:r>
            <a:endParaRPr sz="2820">
              <a:solidFill>
                <a:srgbClr val="1DB954"/>
              </a:solidFill>
            </a:endParaRPr>
          </a:p>
        </p:txBody>
      </p:sp>
      <p:sp>
        <p:nvSpPr>
          <p:cNvPr id="337" name="Google Shape;337;p19"/>
          <p:cNvSpPr txBox="1"/>
          <p:nvPr>
            <p:ph idx="1" type="body"/>
          </p:nvPr>
        </p:nvSpPr>
        <p:spPr>
          <a:xfrm>
            <a:off x="1076175" y="1351050"/>
            <a:ext cx="3539700" cy="22218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it"/>
              <a:t>Combined Spotify audio features and audio analysis (e.g. </a:t>
            </a:r>
            <a:r>
              <a:rPr i="1" lang="it"/>
              <a:t>audio_acousticness</a:t>
            </a:r>
            <a:r>
              <a:rPr lang="it"/>
              <a:t>, </a:t>
            </a:r>
            <a:r>
              <a:rPr i="1" lang="it"/>
              <a:t>audio_danceability</a:t>
            </a:r>
            <a:r>
              <a:rPr lang="it"/>
              <a:t>, </a:t>
            </a:r>
            <a:r>
              <a:rPr i="1" lang="it"/>
              <a:t>audio_energy</a:t>
            </a:r>
            <a:r>
              <a:rPr lang="it"/>
              <a:t>, etc.).</a:t>
            </a:r>
            <a:endParaRPr/>
          </a:p>
          <a:p>
            <a:pPr indent="-311150" lvl="0" marL="457200" rtl="0" algn="just">
              <a:spcBef>
                <a:spcPts val="0"/>
              </a:spcBef>
              <a:spcAft>
                <a:spcPts val="0"/>
              </a:spcAft>
              <a:buSzPts val="1300"/>
              <a:buChar char="●"/>
            </a:pPr>
            <a:r>
              <a:rPr lang="it"/>
              <a:t>Averaged pitch and timbre vectors over all song segments.</a:t>
            </a:r>
            <a:endParaRPr/>
          </a:p>
          <a:p>
            <a:pPr indent="-311150" lvl="0" marL="457200" rtl="0" algn="just">
              <a:spcBef>
                <a:spcPts val="0"/>
              </a:spcBef>
              <a:spcAft>
                <a:spcPts val="0"/>
              </a:spcAft>
              <a:buSzPts val="1300"/>
              <a:buChar char="●"/>
            </a:pPr>
            <a:r>
              <a:rPr lang="it"/>
              <a:t>Included </a:t>
            </a:r>
            <a:r>
              <a:rPr lang="it"/>
              <a:t>miscellaneous metrics (popularity, date of release, etc.).</a:t>
            </a:r>
            <a:endParaRPr/>
          </a:p>
        </p:txBody>
      </p:sp>
      <p:sp>
        <p:nvSpPr>
          <p:cNvPr id="338" name="Google Shape;338;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39" name="Google Shape;339;p19"/>
          <p:cNvPicPr preferRelativeResize="0"/>
          <p:nvPr/>
        </p:nvPicPr>
        <p:blipFill>
          <a:blip r:embed="rId3">
            <a:alphaModFix/>
          </a:blip>
          <a:stretch>
            <a:fillRect/>
          </a:stretch>
        </p:blipFill>
        <p:spPr>
          <a:xfrm>
            <a:off x="4932525" y="1278075"/>
            <a:ext cx="3698574" cy="2025625"/>
          </a:xfrm>
          <a:prstGeom prst="rect">
            <a:avLst/>
          </a:prstGeom>
          <a:noFill/>
          <a:ln>
            <a:noFill/>
          </a:ln>
        </p:spPr>
      </p:pic>
      <p:pic>
        <p:nvPicPr>
          <p:cNvPr id="340" name="Google Shape;340;p19"/>
          <p:cNvPicPr preferRelativeResize="0"/>
          <p:nvPr/>
        </p:nvPicPr>
        <p:blipFill>
          <a:blip r:embed="rId4">
            <a:alphaModFix/>
          </a:blip>
          <a:stretch>
            <a:fillRect/>
          </a:stretch>
        </p:blipFill>
        <p:spPr>
          <a:xfrm>
            <a:off x="1076177" y="3572848"/>
            <a:ext cx="6991647" cy="106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0"/>
          <p:cNvSpPr txBox="1"/>
          <p:nvPr>
            <p:ph type="title"/>
          </p:nvPr>
        </p:nvSpPr>
        <p:spPr>
          <a:xfrm>
            <a:off x="1113300" y="802400"/>
            <a:ext cx="33120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820">
                <a:solidFill>
                  <a:srgbClr val="1DB954"/>
                </a:solidFill>
              </a:rPr>
              <a:t>Data Exploration</a:t>
            </a:r>
            <a:endParaRPr sz="2820">
              <a:solidFill>
                <a:srgbClr val="1DB954"/>
              </a:solidFill>
            </a:endParaRPr>
          </a:p>
        </p:txBody>
      </p:sp>
      <p:sp>
        <p:nvSpPr>
          <p:cNvPr id="346" name="Google Shape;346;p20"/>
          <p:cNvSpPr txBox="1"/>
          <p:nvPr>
            <p:ph idx="1" type="body"/>
          </p:nvPr>
        </p:nvSpPr>
        <p:spPr>
          <a:xfrm>
            <a:off x="1113300" y="1395875"/>
            <a:ext cx="3822000" cy="34926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it"/>
              <a:t>In our project we decided to “explore” our dataset and </a:t>
            </a:r>
            <a:r>
              <a:rPr lang="it"/>
              <a:t>we have shown some graphs including:</a:t>
            </a:r>
            <a:endParaRPr/>
          </a:p>
          <a:p>
            <a:pPr indent="-311150" lvl="0" marL="457200" rtl="0" algn="just">
              <a:spcBef>
                <a:spcPts val="1200"/>
              </a:spcBef>
              <a:spcAft>
                <a:spcPts val="0"/>
              </a:spcAft>
              <a:buSzPts val="1300"/>
              <a:buChar char="●"/>
            </a:pPr>
            <a:r>
              <a:rPr lang="it"/>
              <a:t>Visualization of variability of some features</a:t>
            </a:r>
            <a:endParaRPr/>
          </a:p>
          <a:p>
            <a:pPr indent="-311150" lvl="0" marL="457200" rtl="0" algn="just">
              <a:spcBef>
                <a:spcPts val="0"/>
              </a:spcBef>
              <a:spcAft>
                <a:spcPts val="0"/>
              </a:spcAft>
              <a:buSzPts val="1300"/>
              <a:buChar char="●"/>
            </a:pPr>
            <a:r>
              <a:rPr lang="it"/>
              <a:t>Correlation Map</a:t>
            </a:r>
            <a:endParaRPr/>
          </a:p>
          <a:p>
            <a:pPr indent="-311150" lvl="0" marL="457200" rtl="0" algn="just">
              <a:spcBef>
                <a:spcPts val="0"/>
              </a:spcBef>
              <a:spcAft>
                <a:spcPts val="0"/>
              </a:spcAft>
              <a:buSzPts val="1300"/>
              <a:buChar char="●"/>
            </a:pPr>
            <a:r>
              <a:rPr lang="it"/>
              <a:t>Most Popular Tracks</a:t>
            </a:r>
            <a:endParaRPr/>
          </a:p>
          <a:p>
            <a:pPr indent="-311150" lvl="0" marL="457200" rtl="0" algn="just">
              <a:spcBef>
                <a:spcPts val="0"/>
              </a:spcBef>
              <a:spcAft>
                <a:spcPts val="0"/>
              </a:spcAft>
              <a:buSzPts val="1300"/>
              <a:buChar char="●"/>
            </a:pPr>
            <a:r>
              <a:rPr lang="it"/>
              <a:t>Most Popular Artists</a:t>
            </a:r>
            <a:endParaRPr/>
          </a:p>
          <a:p>
            <a:pPr indent="-311150" lvl="0" marL="457200" rtl="0" algn="just">
              <a:spcBef>
                <a:spcPts val="0"/>
              </a:spcBef>
              <a:spcAft>
                <a:spcPts val="0"/>
              </a:spcAft>
              <a:buSzPts val="1300"/>
              <a:buChar char="●"/>
            </a:pPr>
            <a:r>
              <a:rPr lang="it"/>
              <a:t>Most present Artist</a:t>
            </a:r>
            <a:endParaRPr/>
          </a:p>
          <a:p>
            <a:pPr indent="-311150" lvl="0" marL="457200" rtl="0" algn="just">
              <a:spcBef>
                <a:spcPts val="0"/>
              </a:spcBef>
              <a:spcAft>
                <a:spcPts val="0"/>
              </a:spcAft>
              <a:buSzPts val="1300"/>
              <a:buChar char="●"/>
            </a:pPr>
            <a:r>
              <a:rPr lang="it"/>
              <a:t>Number of songs </a:t>
            </a:r>
            <a:r>
              <a:rPr lang="it"/>
              <a:t>released</a:t>
            </a:r>
            <a:r>
              <a:rPr lang="it"/>
              <a:t> year wise</a:t>
            </a:r>
            <a:endParaRPr/>
          </a:p>
          <a:p>
            <a:pPr indent="-311150" lvl="0" marL="457200" rtl="0" algn="just">
              <a:spcBef>
                <a:spcPts val="0"/>
              </a:spcBef>
              <a:spcAft>
                <a:spcPts val="0"/>
              </a:spcAft>
              <a:buSzPts val="1300"/>
              <a:buChar char="●"/>
            </a:pPr>
            <a:r>
              <a:rPr lang="it"/>
              <a:t>Year VS </a:t>
            </a:r>
            <a:r>
              <a:rPr b="1" lang="it"/>
              <a:t>Popularity</a:t>
            </a:r>
            <a:endParaRPr b="1"/>
          </a:p>
          <a:p>
            <a:pPr indent="-311150" lvl="0" marL="457200" rtl="0" algn="just">
              <a:spcBef>
                <a:spcPts val="0"/>
              </a:spcBef>
              <a:spcAft>
                <a:spcPts val="0"/>
              </a:spcAft>
              <a:buSzPts val="1300"/>
              <a:buChar char="●"/>
            </a:pPr>
            <a:r>
              <a:rPr lang="it"/>
              <a:t>Danceability vs </a:t>
            </a:r>
            <a:r>
              <a:rPr b="1" lang="it"/>
              <a:t>Popularity</a:t>
            </a:r>
            <a:endParaRPr b="1"/>
          </a:p>
          <a:p>
            <a:pPr indent="-311150" lvl="0" marL="457200" rtl="0" algn="just">
              <a:spcBef>
                <a:spcPts val="0"/>
              </a:spcBef>
              <a:spcAft>
                <a:spcPts val="0"/>
              </a:spcAft>
              <a:buSzPts val="1300"/>
              <a:buChar char="●"/>
            </a:pPr>
            <a:r>
              <a:rPr lang="it"/>
              <a:t>Key vs </a:t>
            </a:r>
            <a:r>
              <a:rPr b="1" lang="it"/>
              <a:t>Popularity</a:t>
            </a:r>
            <a:endParaRPr b="1"/>
          </a:p>
          <a:p>
            <a:pPr indent="-311150" lvl="0" marL="457200" rtl="0" algn="just">
              <a:spcBef>
                <a:spcPts val="0"/>
              </a:spcBef>
              <a:spcAft>
                <a:spcPts val="0"/>
              </a:spcAft>
              <a:buSzPts val="1300"/>
              <a:buChar char="●"/>
            </a:pPr>
            <a:r>
              <a:rPr lang="it"/>
              <a:t>Key vs </a:t>
            </a:r>
            <a:r>
              <a:rPr b="1" lang="it"/>
              <a:t>Genre</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47" name="Google Shape;347;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48" name="Google Shape;348;p20"/>
          <p:cNvPicPr preferRelativeResize="0"/>
          <p:nvPr/>
        </p:nvPicPr>
        <p:blipFill>
          <a:blip r:embed="rId3">
            <a:alphaModFix/>
          </a:blip>
          <a:stretch>
            <a:fillRect/>
          </a:stretch>
        </p:blipFill>
        <p:spPr>
          <a:xfrm>
            <a:off x="5087700" y="152400"/>
            <a:ext cx="3903901" cy="2277635"/>
          </a:xfrm>
          <a:prstGeom prst="rect">
            <a:avLst/>
          </a:prstGeom>
          <a:noFill/>
          <a:ln>
            <a:noFill/>
          </a:ln>
        </p:spPr>
      </p:pic>
      <p:pic>
        <p:nvPicPr>
          <p:cNvPr id="349" name="Google Shape;349;p20"/>
          <p:cNvPicPr preferRelativeResize="0"/>
          <p:nvPr/>
        </p:nvPicPr>
        <p:blipFill>
          <a:blip r:embed="rId4">
            <a:alphaModFix/>
          </a:blip>
          <a:stretch>
            <a:fillRect/>
          </a:stretch>
        </p:blipFill>
        <p:spPr>
          <a:xfrm>
            <a:off x="4386500" y="2709220"/>
            <a:ext cx="4605101" cy="20769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1"/>
          <p:cNvSpPr txBox="1"/>
          <p:nvPr>
            <p:ph idx="4294967295" type="title"/>
          </p:nvPr>
        </p:nvSpPr>
        <p:spPr>
          <a:xfrm>
            <a:off x="1133575" y="4153225"/>
            <a:ext cx="6398100" cy="5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820">
                <a:solidFill>
                  <a:srgbClr val="1DB954"/>
                </a:solidFill>
              </a:rPr>
              <a:t>Data Exploration - Correlation Map</a:t>
            </a:r>
            <a:endParaRPr sz="2820">
              <a:solidFill>
                <a:srgbClr val="1DB954"/>
              </a:solidFill>
            </a:endParaRPr>
          </a:p>
        </p:txBody>
      </p:sp>
      <p:sp>
        <p:nvSpPr>
          <p:cNvPr id="355" name="Google Shape;355;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56" name="Google Shape;356;p21"/>
          <p:cNvPicPr preferRelativeResize="0"/>
          <p:nvPr/>
        </p:nvPicPr>
        <p:blipFill>
          <a:blip r:embed="rId3">
            <a:alphaModFix/>
          </a:blip>
          <a:stretch>
            <a:fillRect/>
          </a:stretch>
        </p:blipFill>
        <p:spPr>
          <a:xfrm>
            <a:off x="488625" y="56900"/>
            <a:ext cx="8166774" cy="4195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